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64"/>
  </p:notesMasterIdLst>
  <p:sldIdLst>
    <p:sldId id="256" r:id="rId2"/>
    <p:sldId id="257" r:id="rId3"/>
    <p:sldId id="258" r:id="rId4"/>
    <p:sldId id="261" r:id="rId5"/>
    <p:sldId id="262" r:id="rId6"/>
    <p:sldId id="263"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1" r:id="rId32"/>
    <p:sldId id="292" r:id="rId33"/>
    <p:sldId id="293" r:id="rId34"/>
    <p:sldId id="294" r:id="rId35"/>
    <p:sldId id="295" r:id="rId36"/>
    <p:sldId id="314" r:id="rId37"/>
    <p:sldId id="315" r:id="rId38"/>
    <p:sldId id="316" r:id="rId39"/>
    <p:sldId id="317" r:id="rId40"/>
    <p:sldId id="318" r:id="rId41"/>
    <p:sldId id="319" r:id="rId42"/>
    <p:sldId id="320" r:id="rId43"/>
    <p:sldId id="321"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22" r:id="rId59"/>
    <p:sldId id="310" r:id="rId60"/>
    <p:sldId id="311" r:id="rId61"/>
    <p:sldId id="312" r:id="rId62"/>
    <p:sldId id="313"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p:scale>
          <a:sx n="78" d="100"/>
          <a:sy n="78" d="100"/>
        </p:scale>
        <p:origin x="4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i-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44E3F-BC39-4E17-9406-FAD7921BD790}" type="datetimeFigureOut">
              <a:rPr lang="hi-IN" smtClean="0"/>
              <a:t>मंगलवार, 11 चैत्र 1942</a:t>
            </a:fld>
            <a:endParaRPr lang="hi-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i-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5A384-E90B-4088-A033-654AA1442D32}" type="slidenum">
              <a:rPr lang="hi-IN" smtClean="0"/>
              <a:t>‹#›</a:t>
            </a:fld>
            <a:endParaRPr lang="hi-IN"/>
          </a:p>
        </p:txBody>
      </p:sp>
    </p:spTree>
    <p:extLst>
      <p:ext uri="{BB962C8B-B14F-4D97-AF65-F5344CB8AC3E}">
        <p14:creationId xmlns:p14="http://schemas.microsoft.com/office/powerpoint/2010/main" val="190578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i-IN" dirty="0"/>
          </a:p>
        </p:txBody>
      </p:sp>
      <p:sp>
        <p:nvSpPr>
          <p:cNvPr id="4" name="Slide Number Placeholder 3"/>
          <p:cNvSpPr>
            <a:spLocks noGrp="1"/>
          </p:cNvSpPr>
          <p:nvPr>
            <p:ph type="sldNum" sz="quarter" idx="5"/>
          </p:nvPr>
        </p:nvSpPr>
        <p:spPr/>
        <p:txBody>
          <a:bodyPr/>
          <a:lstStyle/>
          <a:p>
            <a:fld id="{4475A384-E90B-4088-A033-654AA1442D32}" type="slidenum">
              <a:rPr lang="hi-IN" smtClean="0"/>
              <a:t>27</a:t>
            </a:fld>
            <a:endParaRPr lang="hi-IN"/>
          </a:p>
        </p:txBody>
      </p:sp>
    </p:spTree>
    <p:extLst>
      <p:ext uri="{BB962C8B-B14F-4D97-AF65-F5344CB8AC3E}">
        <p14:creationId xmlns:p14="http://schemas.microsoft.com/office/powerpoint/2010/main" val="2189548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20646251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10771438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1421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31431003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24336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3583963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1379597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6381442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26900124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23196690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26808801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32867697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11601944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42052662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39687758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EEAF2A-E410-4925-9D21-39F03590439C}" type="datetimeFigureOut">
              <a:rPr lang="hi-IN" smtClean="0"/>
              <a:t>मंगलवार, 11 चैत्र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28EFEA8-F6F4-4B6E-8796-AF5AFE207FE4}" type="slidenum">
              <a:rPr lang="hi-IN" smtClean="0"/>
              <a:t>‹#›</a:t>
            </a:fld>
            <a:endParaRPr lang="hi-IN"/>
          </a:p>
        </p:txBody>
      </p:sp>
    </p:spTree>
    <p:extLst>
      <p:ext uri="{BB962C8B-B14F-4D97-AF65-F5344CB8AC3E}">
        <p14:creationId xmlns:p14="http://schemas.microsoft.com/office/powerpoint/2010/main" val="2234844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EAF2A-E410-4925-9D21-39F03590439C}" type="datetimeFigureOut">
              <a:rPr lang="hi-IN" smtClean="0"/>
              <a:t>मंगलवार, 11 चैत्र 1942</a:t>
            </a:fld>
            <a:endParaRPr lang="hi-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8EFEA8-F6F4-4B6E-8796-AF5AFE207FE4}" type="slidenum">
              <a:rPr lang="hi-IN" smtClean="0"/>
              <a:t>‹#›</a:t>
            </a:fld>
            <a:endParaRPr lang="hi-IN"/>
          </a:p>
        </p:txBody>
      </p:sp>
    </p:spTree>
    <p:extLst>
      <p:ext uri="{BB962C8B-B14F-4D97-AF65-F5344CB8AC3E}">
        <p14:creationId xmlns:p14="http://schemas.microsoft.com/office/powerpoint/2010/main" val="269941589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A1A6-FFB7-408C-ABAF-93FB97171256}"/>
              </a:ext>
            </a:extLst>
          </p:cNvPr>
          <p:cNvSpPr>
            <a:spLocks noGrp="1"/>
          </p:cNvSpPr>
          <p:nvPr>
            <p:ph type="ctrTitle"/>
          </p:nvPr>
        </p:nvSpPr>
        <p:spPr>
          <a:xfrm>
            <a:off x="1652841" y="91249"/>
            <a:ext cx="7766936" cy="1646302"/>
          </a:xfrm>
        </p:spPr>
        <p:txBody>
          <a:bodyPr/>
          <a:lstStyle/>
          <a:p>
            <a:r>
              <a:rPr lang="en-US" b="1" dirty="0">
                <a:solidFill>
                  <a:srgbClr val="00B0F0"/>
                </a:solidFill>
              </a:rPr>
              <a:t>Introduction To NumPy</a:t>
            </a:r>
            <a:endParaRPr lang="hi-IN" b="1" dirty="0">
              <a:solidFill>
                <a:srgbClr val="00B0F0"/>
              </a:solidFill>
            </a:endParaRPr>
          </a:p>
        </p:txBody>
      </p:sp>
      <p:sp>
        <p:nvSpPr>
          <p:cNvPr id="3" name="Subtitle 2">
            <a:extLst>
              <a:ext uri="{FF2B5EF4-FFF2-40B4-BE49-F238E27FC236}">
                <a16:creationId xmlns:a16="http://schemas.microsoft.com/office/drawing/2014/main" id="{224D1CEA-624A-4D9E-8C1A-7EE1765FCB65}"/>
              </a:ext>
            </a:extLst>
          </p:cNvPr>
          <p:cNvSpPr>
            <a:spLocks noGrp="1"/>
          </p:cNvSpPr>
          <p:nvPr>
            <p:ph type="subTitle" idx="1"/>
          </p:nvPr>
        </p:nvSpPr>
        <p:spPr>
          <a:xfrm>
            <a:off x="1078609" y="1848648"/>
            <a:ext cx="8915399" cy="4918103"/>
          </a:xfrm>
        </p:spPr>
        <p:txBody>
          <a:bodyPr>
            <a:normAutofit fontScale="92500" lnSpcReduction="20000"/>
          </a:bodyPr>
          <a:lstStyle/>
          <a:p>
            <a:pPr marL="285750" indent="-285750" algn="l">
              <a:buSzPct val="85000"/>
              <a:buFont typeface="Wingdings" panose="05000000000000000000" pitchFamily="2" charset="2"/>
              <a:buChar char="v"/>
            </a:pPr>
            <a:r>
              <a:rPr lang="en-US" dirty="0">
                <a:solidFill>
                  <a:schemeClr val="accent4"/>
                </a:solidFill>
              </a:rPr>
              <a:t>NumPy is a Python as well as a general purpose array processing.</a:t>
            </a:r>
          </a:p>
          <a:p>
            <a:pPr marL="285750" indent="-285750" algn="l">
              <a:buSzPct val="85000"/>
              <a:buFont typeface="Wingdings" panose="05000000000000000000" pitchFamily="2" charset="2"/>
              <a:buChar char="v"/>
            </a:pPr>
            <a:r>
              <a:rPr lang="en-US" dirty="0">
                <a:solidFill>
                  <a:schemeClr val="accent4"/>
                </a:solidFill>
              </a:rPr>
              <a:t>It is a type of library which consists multidimensional array object and a collection of routine for the processing of array.</a:t>
            </a:r>
          </a:p>
          <a:p>
            <a:pPr marL="285750" indent="-285750" algn="l">
              <a:buSzPct val="85000"/>
              <a:buFont typeface="Wingdings" panose="05000000000000000000" pitchFamily="2" charset="2"/>
              <a:buChar char="v"/>
            </a:pPr>
            <a:r>
              <a:rPr lang="en-US" dirty="0">
                <a:solidFill>
                  <a:schemeClr val="accent4"/>
                </a:solidFill>
              </a:rPr>
              <a:t>Mathematical and logical operations on array can be performed by using NumPy.</a:t>
            </a:r>
          </a:p>
          <a:p>
            <a:pPr algn="l">
              <a:buSzPct val="85000"/>
            </a:pPr>
            <a:r>
              <a:rPr lang="en-US" dirty="0">
                <a:solidFill>
                  <a:schemeClr val="accent4"/>
                </a:solidFill>
              </a:rPr>
              <a:t>                 </a:t>
            </a:r>
          </a:p>
          <a:p>
            <a:pPr algn="l">
              <a:buSzPct val="85000"/>
            </a:pPr>
            <a:r>
              <a:rPr lang="en-US" sz="2000" b="1" dirty="0">
                <a:solidFill>
                  <a:schemeClr val="tx1"/>
                </a:solidFill>
              </a:rPr>
              <a:t>              It contains various feature including these important ones:</a:t>
            </a:r>
          </a:p>
          <a:p>
            <a:pPr algn="l">
              <a:buSzPct val="85000"/>
            </a:pPr>
            <a:endParaRPr lang="en-US" sz="2000" b="1" dirty="0">
              <a:solidFill>
                <a:schemeClr val="tx1"/>
              </a:solidFill>
            </a:endParaRPr>
          </a:p>
          <a:p>
            <a:pPr marL="285750" indent="-285750" algn="l">
              <a:buFont typeface="Wingdings" panose="05000000000000000000" pitchFamily="2" charset="2"/>
              <a:buChar char="v"/>
            </a:pPr>
            <a:r>
              <a:rPr lang="en-US" dirty="0">
                <a:solidFill>
                  <a:schemeClr val="accent4"/>
                </a:solidFill>
              </a:rPr>
              <a:t>A powerful N-dimensional array object.     </a:t>
            </a:r>
          </a:p>
          <a:p>
            <a:pPr marL="285750" indent="-285750" algn="l">
              <a:buFont typeface="Wingdings" panose="05000000000000000000" pitchFamily="2" charset="2"/>
              <a:buChar char="v"/>
            </a:pPr>
            <a:r>
              <a:rPr lang="en-US" dirty="0">
                <a:solidFill>
                  <a:schemeClr val="accent4"/>
                </a:solidFill>
              </a:rPr>
              <a:t>Sophisticated functions.</a:t>
            </a:r>
          </a:p>
          <a:p>
            <a:pPr marL="285750" indent="-285750" algn="l">
              <a:buFont typeface="Wingdings" panose="05000000000000000000" pitchFamily="2" charset="2"/>
              <a:buChar char="v"/>
            </a:pPr>
            <a:r>
              <a:rPr lang="en-US" dirty="0">
                <a:solidFill>
                  <a:schemeClr val="accent4"/>
                </a:solidFill>
              </a:rPr>
              <a:t>Tools for integrating c/c++ and Fortran code.</a:t>
            </a:r>
          </a:p>
          <a:p>
            <a:pPr marL="285750" indent="-285750" algn="l">
              <a:buFont typeface="Wingdings" panose="05000000000000000000" pitchFamily="2" charset="2"/>
              <a:buChar char="v"/>
            </a:pPr>
            <a:r>
              <a:rPr lang="en-US" dirty="0">
                <a:solidFill>
                  <a:schemeClr val="accent4"/>
                </a:solidFill>
              </a:rPr>
              <a:t>Useful linear algebra, Fourier transform, and random number capabilities.</a:t>
            </a:r>
          </a:p>
          <a:p>
            <a:pPr marL="285750" indent="-285750" algn="l">
              <a:buFont typeface="Wingdings" panose="05000000000000000000" pitchFamily="2" charset="2"/>
              <a:buChar char="v"/>
            </a:pPr>
            <a:r>
              <a:rPr lang="en-US" dirty="0">
                <a:solidFill>
                  <a:schemeClr val="accent4"/>
                </a:solidFill>
              </a:rPr>
              <a:t>Other than its noticeable scientific uses of, NumPy can also be used as an efficient multi-dimensional container of non specific data.</a:t>
            </a:r>
          </a:p>
          <a:p>
            <a:pPr marL="285750" indent="-285750" algn="l">
              <a:buFont typeface="Wingdings" panose="05000000000000000000" pitchFamily="2" charset="2"/>
              <a:buChar char="v"/>
            </a:pPr>
            <a:r>
              <a:rPr lang="en-US" dirty="0">
                <a:solidFill>
                  <a:schemeClr val="accent4"/>
                </a:solidFill>
              </a:rPr>
              <a:t>Random data-types can be defined using NumPy which permits NumPy to seamlessly and quickly integrate with a wide form of databases. </a:t>
            </a:r>
            <a:endParaRPr lang="hi-IN" dirty="0">
              <a:solidFill>
                <a:schemeClr val="accent4"/>
              </a:solidFill>
            </a:endParaRPr>
          </a:p>
        </p:txBody>
      </p:sp>
    </p:spTree>
    <p:extLst>
      <p:ext uri="{BB962C8B-B14F-4D97-AF65-F5344CB8AC3E}">
        <p14:creationId xmlns:p14="http://schemas.microsoft.com/office/powerpoint/2010/main" val="2039469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F82B-0800-41CC-9873-7CA101CD5A61}"/>
              </a:ext>
            </a:extLst>
          </p:cNvPr>
          <p:cNvSpPr>
            <a:spLocks noGrp="1"/>
          </p:cNvSpPr>
          <p:nvPr>
            <p:ph type="title"/>
          </p:nvPr>
        </p:nvSpPr>
        <p:spPr/>
        <p:txBody>
          <a:bodyPr>
            <a:normAutofit/>
          </a:bodyPr>
          <a:lstStyle/>
          <a:p>
            <a:r>
              <a:rPr lang="en-US" sz="4400" b="1" dirty="0">
                <a:solidFill>
                  <a:srgbClr val="00B0F0"/>
                </a:solidFill>
              </a:rPr>
              <a:t>A simple NumPy Example</a:t>
            </a:r>
            <a:endParaRPr lang="hi-IN" sz="4400" b="1" dirty="0">
              <a:solidFill>
                <a:srgbClr val="00B0F0"/>
              </a:solidFill>
            </a:endParaRPr>
          </a:p>
        </p:txBody>
      </p:sp>
      <p:sp>
        <p:nvSpPr>
          <p:cNvPr id="3" name="Content Placeholder 2">
            <a:extLst>
              <a:ext uri="{FF2B5EF4-FFF2-40B4-BE49-F238E27FC236}">
                <a16:creationId xmlns:a16="http://schemas.microsoft.com/office/drawing/2014/main" id="{54A7AA95-BD9D-4777-8D77-8709F9AF019A}"/>
              </a:ext>
            </a:extLst>
          </p:cNvPr>
          <p:cNvSpPr>
            <a:spLocks noGrp="1"/>
          </p:cNvSpPr>
          <p:nvPr>
            <p:ph idx="1"/>
          </p:nvPr>
        </p:nvSpPr>
        <p:spPr>
          <a:xfrm>
            <a:off x="677334" y="2160589"/>
            <a:ext cx="8596668" cy="4955828"/>
          </a:xfrm>
        </p:spPr>
        <p:txBody>
          <a:bodyPr/>
          <a:lstStyle/>
          <a:p>
            <a:r>
              <a:rPr lang="en-US" dirty="0">
                <a:solidFill>
                  <a:schemeClr val="accent4"/>
                </a:solidFill>
              </a:rPr>
              <a:t>Compared to this, the solution for our Python list looks awkward:</a:t>
            </a:r>
          </a:p>
          <a:p>
            <a:r>
              <a:rPr lang="en-US" dirty="0">
                <a:solidFill>
                  <a:schemeClr val="tx1"/>
                </a:solidFill>
              </a:rPr>
              <a:t>Fval = [ x*9/5 + 32 for x in val]</a:t>
            </a:r>
          </a:p>
          <a:p>
            <a:r>
              <a:rPr lang="en-US" dirty="0">
                <a:solidFill>
                  <a:schemeClr val="accent4"/>
                </a:solidFill>
              </a:rPr>
              <a:t>Print(fval)</a:t>
            </a:r>
          </a:p>
          <a:p>
            <a:r>
              <a:rPr lang="en-US" dirty="0">
                <a:solidFill>
                  <a:schemeClr val="tx1"/>
                </a:solidFill>
              </a:rPr>
              <a:t>Output: </a:t>
            </a:r>
            <a:r>
              <a:rPr lang="en-US" dirty="0">
                <a:solidFill>
                  <a:schemeClr val="tx1"/>
                </a:solidFill>
                <a:latin typeface="SimSun-ExtB" panose="02010609060101010101" pitchFamily="49" charset="-122"/>
                <a:ea typeface="SimSun-ExtB" panose="02010609060101010101" pitchFamily="49" charset="-122"/>
              </a:rPr>
              <a:t> [70.16 72.5 74.84 75.74 74.08 79.52 81.86 70.16 67.64 77.72]</a:t>
            </a:r>
          </a:p>
          <a:p>
            <a:r>
              <a:rPr lang="en-US" dirty="0">
                <a:solidFill>
                  <a:schemeClr val="accent4"/>
                </a:solidFill>
                <a:latin typeface="Arial Rounded MT Bold" panose="020F0704030504030204" pitchFamily="34" charset="0"/>
              </a:rPr>
              <a:t>So Far, we referred to C as an array. The internal type is “ndarray” or to be even more precise “c is an instance of the class numpy.ndarray”.</a:t>
            </a:r>
          </a:p>
          <a:p>
            <a:r>
              <a:rPr lang="en-US" dirty="0">
                <a:solidFill>
                  <a:schemeClr val="accent4"/>
                </a:solidFill>
                <a:latin typeface="Arial Rounded MT Bold" panose="020F0704030504030204" pitchFamily="34" charset="0"/>
              </a:rPr>
              <a:t>Type(C)</a:t>
            </a:r>
          </a:p>
          <a:p>
            <a:r>
              <a:rPr lang="en-US" dirty="0">
                <a:solidFill>
                  <a:schemeClr val="accent4"/>
                </a:solidFill>
                <a:latin typeface="Arial Rounded MT Bold" panose="020F0704030504030204" pitchFamily="34" charset="0"/>
              </a:rPr>
              <a:t>If you write the above code then, the Python returned the following:</a:t>
            </a:r>
          </a:p>
          <a:p>
            <a:r>
              <a:rPr lang="en-US" dirty="0">
                <a:solidFill>
                  <a:schemeClr val="tx1"/>
                </a:solidFill>
                <a:latin typeface="Arial Rounded MT Bold" panose="020F0704030504030204" pitchFamily="34" charset="0"/>
              </a:rPr>
              <a:t>&lt;class ‘numpy.ndarray’&gt;</a:t>
            </a:r>
          </a:p>
          <a:p>
            <a:r>
              <a:rPr lang="en-US" dirty="0">
                <a:solidFill>
                  <a:schemeClr val="tx1"/>
                </a:solidFill>
                <a:latin typeface="Arial Rounded MT Bold" panose="020F0704030504030204" pitchFamily="34" charset="0"/>
              </a:rPr>
              <a:t>Question: Many of you must be wondering that why do we use python numpy if we already have python list?</a:t>
            </a:r>
          </a:p>
          <a:p>
            <a:r>
              <a:rPr lang="en-US" dirty="0">
                <a:solidFill>
                  <a:srgbClr val="0070C0"/>
                </a:solidFill>
                <a:latin typeface="Arial Rounded MT Bold" panose="020F0704030504030204" pitchFamily="34" charset="0"/>
              </a:rPr>
              <a:t>Answer: So,here we are going to discuss this with some example.</a:t>
            </a:r>
          </a:p>
          <a:p>
            <a:endParaRPr lang="hi-IN" dirty="0">
              <a:latin typeface="Arial Rounded MT Bold" panose="020F0704030504030204" pitchFamily="34" charset="0"/>
            </a:endParaRPr>
          </a:p>
        </p:txBody>
      </p:sp>
    </p:spTree>
    <p:extLst>
      <p:ext uri="{BB962C8B-B14F-4D97-AF65-F5344CB8AC3E}">
        <p14:creationId xmlns:p14="http://schemas.microsoft.com/office/powerpoint/2010/main" val="11244278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2DA3-CCE9-49C4-A3B4-7C636022E4FE}"/>
              </a:ext>
            </a:extLst>
          </p:cNvPr>
          <p:cNvSpPr>
            <a:spLocks noGrp="1"/>
          </p:cNvSpPr>
          <p:nvPr>
            <p:ph type="title"/>
          </p:nvPr>
        </p:nvSpPr>
        <p:spPr/>
        <p:txBody>
          <a:bodyPr>
            <a:normAutofit/>
          </a:bodyPr>
          <a:lstStyle/>
          <a:p>
            <a:r>
              <a:rPr lang="en-US" sz="4400" b="1" dirty="0">
                <a:solidFill>
                  <a:srgbClr val="00B0F0"/>
                </a:solidFill>
              </a:rPr>
              <a:t>Python NumPy Array v/s List</a:t>
            </a:r>
            <a:endParaRPr lang="hi-IN" sz="4400" dirty="0">
              <a:solidFill>
                <a:srgbClr val="00B0F0"/>
              </a:solidFill>
            </a:endParaRPr>
          </a:p>
        </p:txBody>
      </p:sp>
      <p:sp>
        <p:nvSpPr>
          <p:cNvPr id="3" name="Content Placeholder 2">
            <a:extLst>
              <a:ext uri="{FF2B5EF4-FFF2-40B4-BE49-F238E27FC236}">
                <a16:creationId xmlns:a16="http://schemas.microsoft.com/office/drawing/2014/main" id="{C045B130-BD5E-4402-B70C-67333589F8C0}"/>
              </a:ext>
            </a:extLst>
          </p:cNvPr>
          <p:cNvSpPr>
            <a:spLocks noGrp="1"/>
          </p:cNvSpPr>
          <p:nvPr>
            <p:ph idx="1"/>
          </p:nvPr>
        </p:nvSpPr>
        <p:spPr>
          <a:xfrm>
            <a:off x="677334" y="2160589"/>
            <a:ext cx="8596668" cy="4697411"/>
          </a:xfrm>
        </p:spPr>
        <p:txBody>
          <a:bodyPr/>
          <a:lstStyle/>
          <a:p>
            <a:r>
              <a:rPr lang="en-US" dirty="0">
                <a:solidFill>
                  <a:schemeClr val="accent4"/>
                </a:solidFill>
              </a:rPr>
              <a:t>We use python numpy array instead of a list because of the below three reasons:</a:t>
            </a:r>
          </a:p>
          <a:p>
            <a:pPr>
              <a:buFont typeface="Courier New" panose="02070309020205020404" pitchFamily="49" charset="0"/>
              <a:buChar char="o"/>
            </a:pPr>
            <a:r>
              <a:rPr lang="en-US" dirty="0"/>
              <a:t>Less Memory</a:t>
            </a:r>
          </a:p>
          <a:p>
            <a:pPr>
              <a:buFont typeface="Courier New" panose="02070309020205020404" pitchFamily="49" charset="0"/>
              <a:buChar char="o"/>
            </a:pPr>
            <a:r>
              <a:rPr lang="en-US" dirty="0"/>
              <a:t>Fast</a:t>
            </a:r>
          </a:p>
          <a:p>
            <a:pPr>
              <a:buFont typeface="Courier New" panose="02070309020205020404" pitchFamily="49" charset="0"/>
              <a:buChar char="o"/>
            </a:pPr>
            <a:r>
              <a:rPr lang="en-US" dirty="0"/>
              <a:t>Convenient</a:t>
            </a:r>
          </a:p>
          <a:p>
            <a:pPr>
              <a:buFont typeface="Courier New" panose="02070309020205020404" pitchFamily="49" charset="0"/>
              <a:buChar char="o"/>
            </a:pPr>
            <a:endParaRPr lang="en-US" dirty="0"/>
          </a:p>
          <a:p>
            <a:r>
              <a:rPr lang="en-US" dirty="0">
                <a:solidFill>
                  <a:schemeClr val="accent4"/>
                </a:solidFill>
              </a:rPr>
              <a:t> The advantage of selecting numpy arrays is that it takes less memory as compared to list.</a:t>
            </a:r>
          </a:p>
          <a:p>
            <a:r>
              <a:rPr lang="en-US" dirty="0">
                <a:solidFill>
                  <a:schemeClr val="accent4"/>
                </a:solidFill>
              </a:rPr>
              <a:t> Numpy execution is faster and at the same time it is suitable to work. .So these are the most important features that python numpy array offers.</a:t>
            </a:r>
          </a:p>
          <a:p>
            <a:pPr marL="0" indent="0">
              <a:buNone/>
            </a:pPr>
            <a:endParaRPr lang="en-US" dirty="0">
              <a:solidFill>
                <a:schemeClr val="accent4"/>
              </a:solidFill>
            </a:endParaRPr>
          </a:p>
          <a:p>
            <a:pPr marL="0" indent="0">
              <a:buNone/>
            </a:pPr>
            <a:endParaRPr lang="hi-IN" dirty="0"/>
          </a:p>
        </p:txBody>
      </p:sp>
    </p:spTree>
    <p:extLst>
      <p:ext uri="{BB962C8B-B14F-4D97-AF65-F5344CB8AC3E}">
        <p14:creationId xmlns:p14="http://schemas.microsoft.com/office/powerpoint/2010/main" val="39169754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3D36-E2A5-4013-A6BE-121BCB751246}"/>
              </a:ext>
            </a:extLst>
          </p:cNvPr>
          <p:cNvSpPr>
            <a:spLocks noGrp="1"/>
          </p:cNvSpPr>
          <p:nvPr>
            <p:ph type="title"/>
          </p:nvPr>
        </p:nvSpPr>
        <p:spPr>
          <a:xfrm>
            <a:off x="599294" y="490330"/>
            <a:ext cx="8596668" cy="6367670"/>
          </a:xfrm>
        </p:spPr>
        <p:txBody>
          <a:bodyPr/>
          <a:lstStyle/>
          <a:p>
            <a:r>
              <a:rPr lang="en-US" b="1" dirty="0">
                <a:solidFill>
                  <a:srgbClr val="00B0F0"/>
                </a:solidFill>
              </a:rPr>
              <a:t>Python NumPy Array v/s List</a:t>
            </a:r>
            <a:br>
              <a:rPr lang="en-US" b="1" dirty="0">
                <a:solidFill>
                  <a:srgbClr val="00B0F0"/>
                </a:solidFill>
              </a:rPr>
            </a:br>
            <a:endParaRPr lang="hi-IN" dirty="0">
              <a:solidFill>
                <a:srgbClr val="00B0F0"/>
              </a:solidFill>
            </a:endParaRPr>
          </a:p>
        </p:txBody>
      </p:sp>
      <p:sp>
        <p:nvSpPr>
          <p:cNvPr id="3" name="Content Placeholder 2">
            <a:extLst>
              <a:ext uri="{FF2B5EF4-FFF2-40B4-BE49-F238E27FC236}">
                <a16:creationId xmlns:a16="http://schemas.microsoft.com/office/drawing/2014/main" id="{AF5EDE6B-550D-45A1-9AE9-92977C2DE475}"/>
              </a:ext>
            </a:extLst>
          </p:cNvPr>
          <p:cNvSpPr>
            <a:spLocks noGrp="1"/>
          </p:cNvSpPr>
          <p:nvPr>
            <p:ph idx="1"/>
          </p:nvPr>
        </p:nvSpPr>
        <p:spPr>
          <a:xfrm>
            <a:off x="677334" y="2160589"/>
            <a:ext cx="8596668" cy="4697411"/>
          </a:xfrm>
        </p:spPr>
        <p:txBody>
          <a:bodyPr>
            <a:normAutofit fontScale="70000" lnSpcReduction="20000"/>
          </a:bodyPr>
          <a:lstStyle/>
          <a:p>
            <a:pPr marL="0" indent="0">
              <a:buNone/>
            </a:pPr>
            <a:r>
              <a:rPr lang="en-US" sz="2300" b="1" dirty="0">
                <a:solidFill>
                  <a:schemeClr val="accent4"/>
                </a:solidFill>
              </a:rPr>
              <a:t>Let us see this with the help of some examples which is given below:</a:t>
            </a:r>
          </a:p>
          <a:p>
            <a:pPr marL="0" indent="0">
              <a:buNone/>
            </a:pPr>
            <a:r>
              <a:rPr lang="en-US" sz="2300" dirty="0">
                <a:solidFill>
                  <a:schemeClr val="tx1"/>
                </a:solidFill>
                <a:latin typeface="Arial Rounded MT Bold" panose="020F0704030504030204" pitchFamily="34" charset="0"/>
              </a:rPr>
              <a:t>Example:</a:t>
            </a:r>
          </a:p>
          <a:p>
            <a:pPr marL="0" indent="0">
              <a:buNone/>
            </a:pPr>
            <a:r>
              <a:rPr lang="en-US" dirty="0">
                <a:latin typeface="SimSun-ExtB" panose="02010609060101010101" pitchFamily="49" charset="-122"/>
                <a:ea typeface="SimSun-ExtB" panose="02010609060101010101" pitchFamily="49" charset="-122"/>
              </a:rPr>
              <a:t>Import numpy as np</a:t>
            </a:r>
          </a:p>
          <a:p>
            <a:pPr marL="0" indent="0">
              <a:buNone/>
            </a:pPr>
            <a:r>
              <a:rPr lang="en-US" dirty="0">
                <a:latin typeface="SimSun-ExtB" panose="02010609060101010101" pitchFamily="49" charset="-122"/>
                <a:ea typeface="SimSun-ExtB" panose="02010609060101010101" pitchFamily="49" charset="-122"/>
              </a:rPr>
              <a:t>Import time</a:t>
            </a:r>
          </a:p>
          <a:p>
            <a:pPr marL="0" indent="0">
              <a:buNone/>
            </a:pPr>
            <a:r>
              <a:rPr lang="en-US" dirty="0">
                <a:latin typeface="SimSun-ExtB" panose="02010609060101010101" pitchFamily="49" charset="-122"/>
                <a:ea typeface="SimSun-ExtB" panose="02010609060101010101" pitchFamily="49" charset="-122"/>
              </a:rPr>
              <a:t>Import sys</a:t>
            </a:r>
          </a:p>
          <a:p>
            <a:pPr marL="0" indent="0">
              <a:buNone/>
            </a:pPr>
            <a:r>
              <a:rPr lang="en-US" dirty="0">
                <a:latin typeface="SimSun-ExtB" panose="02010609060101010101" pitchFamily="49" charset="-122"/>
                <a:ea typeface="SimSun-ExtB" panose="02010609060101010101" pitchFamily="49" charset="-122"/>
              </a:rPr>
              <a:t>A=  range(100)</a:t>
            </a:r>
          </a:p>
          <a:p>
            <a:pPr marL="0" indent="0">
              <a:buNone/>
            </a:pPr>
            <a:r>
              <a:rPr lang="en-US" dirty="0">
                <a:latin typeface="SimSun-ExtB" panose="02010609060101010101" pitchFamily="49" charset="-122"/>
                <a:ea typeface="SimSun-ExtB" panose="02010609060101010101" pitchFamily="49" charset="-122"/>
              </a:rPr>
              <a:t>Print(type(A))</a:t>
            </a:r>
          </a:p>
          <a:p>
            <a:pPr marL="0" indent="0">
              <a:buNone/>
            </a:pPr>
            <a:r>
              <a:rPr lang="en-US" dirty="0">
                <a:latin typeface="SimSun-ExtB" panose="02010609060101010101" pitchFamily="49" charset="-122"/>
                <a:ea typeface="SimSun-ExtB" panose="02010609060101010101" pitchFamily="49" charset="-122"/>
              </a:rPr>
              <a:t>Print(sys. Getsizeof(4)*len(A))</a:t>
            </a:r>
          </a:p>
          <a:p>
            <a:pPr marL="0" indent="0">
              <a:buNone/>
            </a:pPr>
            <a:r>
              <a:rPr lang="en-US" dirty="0">
                <a:latin typeface="SimSun-ExtB" panose="02010609060101010101" pitchFamily="49" charset="-122"/>
                <a:ea typeface="SimSun-ExtB" panose="02010609060101010101" pitchFamily="49" charset="-122"/>
              </a:rPr>
              <a:t>H= np.arrange(100)</a:t>
            </a:r>
          </a:p>
          <a:p>
            <a:pPr marL="0" indent="0">
              <a:buNone/>
            </a:pPr>
            <a:r>
              <a:rPr lang="en-US" dirty="0">
                <a:latin typeface="SimSun-ExtB" panose="02010609060101010101" pitchFamily="49" charset="-122"/>
                <a:ea typeface="SimSun-ExtB" panose="02010609060101010101" pitchFamily="49" charset="-122"/>
              </a:rPr>
              <a:t>Print(type(H))</a:t>
            </a:r>
          </a:p>
          <a:p>
            <a:pPr marL="0" indent="0">
              <a:buNone/>
            </a:pPr>
            <a:r>
              <a:rPr lang="en-US" dirty="0">
                <a:latin typeface="SimSun-ExtB" panose="02010609060101010101" pitchFamily="49" charset="-122"/>
                <a:ea typeface="SimSun-ExtB" panose="02010609060101010101" pitchFamily="49" charset="-122"/>
              </a:rPr>
              <a:t>Print(H.size*H.itemsize)</a:t>
            </a:r>
          </a:p>
          <a:p>
            <a:pPr marL="0" indent="0">
              <a:buNone/>
            </a:pPr>
            <a:r>
              <a:rPr lang="en-US" sz="2300" b="1" dirty="0"/>
              <a:t>Output:</a:t>
            </a:r>
          </a:p>
          <a:p>
            <a:pPr marL="0" indent="0">
              <a:buNone/>
            </a:pPr>
            <a:r>
              <a:rPr lang="en-US" dirty="0">
                <a:latin typeface="SimSun-ExtB" panose="02010609060101010101" pitchFamily="49" charset="-122"/>
                <a:ea typeface="SimSun-ExtB" panose="02010609060101010101" pitchFamily="49" charset="-122"/>
              </a:rPr>
              <a:t>&lt;class ‘range’&gt;</a:t>
            </a:r>
          </a:p>
          <a:p>
            <a:pPr marL="0" indent="0">
              <a:buNone/>
            </a:pPr>
            <a:r>
              <a:rPr lang="en-US" dirty="0">
                <a:latin typeface="SimSun-ExtB" panose="02010609060101010101" pitchFamily="49" charset="-122"/>
                <a:ea typeface="SimSun-ExtB" panose="02010609060101010101" pitchFamily="49" charset="-122"/>
              </a:rPr>
              <a:t>1400</a:t>
            </a:r>
          </a:p>
          <a:p>
            <a:pPr marL="0" indent="0">
              <a:buNone/>
            </a:pPr>
            <a:r>
              <a:rPr lang="en-US" dirty="0">
                <a:latin typeface="SimSun-ExtB" panose="02010609060101010101" pitchFamily="49" charset="-122"/>
                <a:ea typeface="SimSun-ExtB" panose="02010609060101010101" pitchFamily="49" charset="-122"/>
              </a:rPr>
              <a:t>&lt;class ‘numpy.ndarray’&gt;</a:t>
            </a:r>
          </a:p>
          <a:p>
            <a:pPr marL="0" indent="0">
              <a:buNone/>
            </a:pPr>
            <a:r>
              <a:rPr lang="en-US" dirty="0">
                <a:latin typeface="SimSun-ExtB" panose="02010609060101010101" pitchFamily="49" charset="-122"/>
                <a:ea typeface="SimSun-ExtB" panose="02010609060101010101" pitchFamily="49" charset="-122"/>
              </a:rPr>
              <a:t>400</a:t>
            </a:r>
          </a:p>
          <a:p>
            <a:pPr marL="0" indent="0">
              <a:buNone/>
            </a:pPr>
            <a:endParaRPr lang="en-US" sz="1400" dirty="0"/>
          </a:p>
          <a:p>
            <a:pPr marL="0" indent="0">
              <a:buNone/>
            </a:pPr>
            <a:endParaRPr lang="en-US" dirty="0"/>
          </a:p>
          <a:p>
            <a:endParaRPr lang="hi-IN" dirty="0"/>
          </a:p>
        </p:txBody>
      </p:sp>
    </p:spTree>
    <p:extLst>
      <p:ext uri="{BB962C8B-B14F-4D97-AF65-F5344CB8AC3E}">
        <p14:creationId xmlns:p14="http://schemas.microsoft.com/office/powerpoint/2010/main" val="41909461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5690-E55D-48D3-8143-1B7593202D9A}"/>
              </a:ext>
            </a:extLst>
          </p:cNvPr>
          <p:cNvSpPr>
            <a:spLocks noGrp="1"/>
          </p:cNvSpPr>
          <p:nvPr>
            <p:ph type="title"/>
          </p:nvPr>
        </p:nvSpPr>
        <p:spPr>
          <a:xfrm>
            <a:off x="677334" y="0"/>
            <a:ext cx="8596668" cy="1320800"/>
          </a:xfrm>
        </p:spPr>
        <p:txBody>
          <a:bodyPr/>
          <a:lstStyle/>
          <a:p>
            <a:r>
              <a:rPr lang="en-US" b="1" dirty="0">
                <a:solidFill>
                  <a:srgbClr val="00B0F0"/>
                </a:solidFill>
              </a:rPr>
              <a:t>Python NumPy Array v/s List</a:t>
            </a:r>
            <a:endParaRPr lang="hi-IN" dirty="0">
              <a:solidFill>
                <a:srgbClr val="00B0F0"/>
              </a:solidFill>
            </a:endParaRPr>
          </a:p>
        </p:txBody>
      </p:sp>
      <p:sp>
        <p:nvSpPr>
          <p:cNvPr id="3" name="Content Placeholder 2">
            <a:extLst>
              <a:ext uri="{FF2B5EF4-FFF2-40B4-BE49-F238E27FC236}">
                <a16:creationId xmlns:a16="http://schemas.microsoft.com/office/drawing/2014/main" id="{14AA5612-E225-4728-958C-4895231E9A18}"/>
              </a:ext>
            </a:extLst>
          </p:cNvPr>
          <p:cNvSpPr>
            <a:spLocks noGrp="1"/>
          </p:cNvSpPr>
          <p:nvPr>
            <p:ph idx="1"/>
          </p:nvPr>
        </p:nvSpPr>
        <p:spPr>
          <a:xfrm>
            <a:off x="677334" y="702365"/>
            <a:ext cx="8596668" cy="6155636"/>
          </a:xfrm>
        </p:spPr>
        <p:txBody>
          <a:bodyPr>
            <a:normAutofit fontScale="70000" lnSpcReduction="20000"/>
          </a:bodyPr>
          <a:lstStyle/>
          <a:p>
            <a:r>
              <a:rPr lang="en-US" sz="2300" b="1" dirty="0">
                <a:solidFill>
                  <a:schemeClr val="accent4"/>
                </a:solidFill>
              </a:rPr>
              <a:t>Now, we are going to prove that how python numpy array is faster and more convenient when compared to list.</a:t>
            </a:r>
            <a:endParaRPr lang="en-US" b="1" dirty="0">
              <a:solidFill>
                <a:schemeClr val="accent4"/>
              </a:solidFill>
            </a:endParaRPr>
          </a:p>
          <a:p>
            <a:pPr marL="0" indent="0">
              <a:buNone/>
            </a:pPr>
            <a:r>
              <a:rPr lang="en-US" sz="2900" b="1" dirty="0">
                <a:solidFill>
                  <a:schemeClr val="tx1"/>
                </a:solidFill>
              </a:rPr>
              <a:t>Example:</a:t>
            </a:r>
          </a:p>
          <a:p>
            <a:pPr marL="0" indent="0">
              <a:buNone/>
            </a:pPr>
            <a:r>
              <a:rPr lang="en-US" sz="2200" dirty="0">
                <a:latin typeface="SimSun-ExtB" panose="02010609060101010101" pitchFamily="49" charset="-122"/>
                <a:ea typeface="SimSun-ExtB" panose="02010609060101010101" pitchFamily="49" charset="-122"/>
              </a:rPr>
              <a:t>Import time</a:t>
            </a:r>
          </a:p>
          <a:p>
            <a:pPr marL="0" indent="0">
              <a:buNone/>
            </a:pPr>
            <a:r>
              <a:rPr lang="en-US" sz="2200" dirty="0">
                <a:latin typeface="SimSun-ExtB" panose="02010609060101010101" pitchFamily="49" charset="-122"/>
                <a:ea typeface="SimSun-ExtB" panose="02010609060101010101" pitchFamily="49" charset="-122"/>
              </a:rPr>
              <a:t>Import sys</a:t>
            </a:r>
          </a:p>
          <a:p>
            <a:pPr marL="0" indent="0">
              <a:buNone/>
            </a:pPr>
            <a:r>
              <a:rPr lang="en-US" sz="2200" dirty="0">
                <a:latin typeface="SimSun-ExtB" panose="02010609060101010101" pitchFamily="49" charset="-122"/>
                <a:ea typeface="SimSun-ExtB" panose="02010609060101010101" pitchFamily="49" charset="-122"/>
              </a:rPr>
              <a:t>Import numpy as np</a:t>
            </a:r>
          </a:p>
          <a:p>
            <a:pPr marL="0" indent="0">
              <a:buNone/>
            </a:pPr>
            <a:r>
              <a:rPr lang="en-US" sz="2200" dirty="0">
                <a:latin typeface="SimSun-ExtB" panose="02010609060101010101" pitchFamily="49" charset="-122"/>
                <a:ea typeface="SimSun-ExtB" panose="02010609060101010101" pitchFamily="49" charset="-122"/>
              </a:rPr>
              <a:t>Size = 100000</a:t>
            </a:r>
          </a:p>
          <a:p>
            <a:pPr marL="0" indent="0">
              <a:buNone/>
            </a:pPr>
            <a:r>
              <a:rPr lang="en-US" sz="2200" dirty="0">
                <a:latin typeface="SimSun-ExtB" panose="02010609060101010101" pitchFamily="49" charset="-122"/>
                <a:ea typeface="SimSun-ExtB" panose="02010609060101010101" pitchFamily="49" charset="-122"/>
              </a:rPr>
              <a:t>G1= range(size)</a:t>
            </a:r>
          </a:p>
          <a:p>
            <a:pPr marL="0" indent="0">
              <a:buNone/>
            </a:pPr>
            <a:r>
              <a:rPr lang="en-US" sz="2200" dirty="0">
                <a:latin typeface="SimSun-ExtB" panose="02010609060101010101" pitchFamily="49" charset="-122"/>
                <a:ea typeface="SimSun-ExtB" panose="02010609060101010101" pitchFamily="49" charset="-122"/>
              </a:rPr>
              <a:t>G2= range(size)</a:t>
            </a:r>
          </a:p>
          <a:p>
            <a:pPr marL="0" indent="0">
              <a:buNone/>
            </a:pPr>
            <a:r>
              <a:rPr lang="en-US" sz="2200" dirty="0">
                <a:latin typeface="SimSun-ExtB" panose="02010609060101010101" pitchFamily="49" charset="-122"/>
                <a:ea typeface="SimSun-ExtB" panose="02010609060101010101" pitchFamily="49" charset="-122"/>
              </a:rPr>
              <a:t>C1= np.arrange(size)</a:t>
            </a:r>
          </a:p>
          <a:p>
            <a:pPr marL="0" indent="0">
              <a:buNone/>
            </a:pPr>
            <a:r>
              <a:rPr lang="en-US" sz="2200" dirty="0">
                <a:latin typeface="SimSun-ExtB" panose="02010609060101010101" pitchFamily="49" charset="-122"/>
                <a:ea typeface="SimSun-ExtB" panose="02010609060101010101" pitchFamily="49" charset="-122"/>
              </a:rPr>
              <a:t>C2= np.arrange(size)</a:t>
            </a:r>
          </a:p>
          <a:p>
            <a:pPr marL="0" indent="0">
              <a:buNone/>
            </a:pPr>
            <a:r>
              <a:rPr lang="en-US" sz="2200" dirty="0">
                <a:latin typeface="SimSun-ExtB" panose="02010609060101010101" pitchFamily="49" charset="-122"/>
                <a:ea typeface="SimSun-ExtB" panose="02010609060101010101" pitchFamily="49" charset="-122"/>
              </a:rPr>
              <a:t>Ready=time.time()</a:t>
            </a:r>
          </a:p>
          <a:p>
            <a:pPr marL="0" indent="0">
              <a:buNone/>
            </a:pPr>
            <a:r>
              <a:rPr lang="en-US" sz="2200" dirty="0">
                <a:latin typeface="SimSun-ExtB" panose="02010609060101010101" pitchFamily="49" charset="-122"/>
                <a:ea typeface="SimSun-ExtB" panose="02010609060101010101" pitchFamily="49" charset="-122"/>
              </a:rPr>
              <a:t>Result=[(x,y) for x,y in zip (g1,g2)]</a:t>
            </a:r>
          </a:p>
          <a:p>
            <a:pPr marL="0" indent="0">
              <a:buNone/>
            </a:pPr>
            <a:r>
              <a:rPr lang="en-US" sz="2200" dirty="0">
                <a:latin typeface="SimSun-ExtB" panose="02010609060101010101" pitchFamily="49" charset="-122"/>
                <a:ea typeface="SimSun-ExtB" panose="02010609060101010101" pitchFamily="49" charset="-122"/>
              </a:rPr>
              <a:t>Print((time.time()-ready)*1000)</a:t>
            </a:r>
          </a:p>
          <a:p>
            <a:pPr marL="0" indent="0">
              <a:buNone/>
            </a:pPr>
            <a:r>
              <a:rPr lang="en-US" sz="2200" dirty="0">
                <a:latin typeface="SimSun-ExtB" panose="02010609060101010101" pitchFamily="49" charset="-122"/>
                <a:ea typeface="SimSun-ExtB" panose="02010609060101010101" pitchFamily="49" charset="-122"/>
              </a:rPr>
              <a:t>Ready=time.time()</a:t>
            </a:r>
          </a:p>
          <a:p>
            <a:pPr marL="0" indent="0">
              <a:buNone/>
            </a:pPr>
            <a:r>
              <a:rPr lang="en-US" sz="2200" dirty="0">
                <a:latin typeface="SimSun-ExtB" panose="02010609060101010101" pitchFamily="49" charset="-122"/>
                <a:ea typeface="SimSun-ExtB" panose="02010609060101010101" pitchFamily="49" charset="-122"/>
              </a:rPr>
              <a:t>Result= c1+c2</a:t>
            </a:r>
          </a:p>
          <a:p>
            <a:pPr marL="0" indent="0">
              <a:buNone/>
            </a:pPr>
            <a:r>
              <a:rPr lang="en-US" sz="2200" dirty="0">
                <a:latin typeface="SimSun-ExtB" panose="02010609060101010101" pitchFamily="49" charset="-122"/>
                <a:ea typeface="SimSun-ExtB" panose="02010609060101010101" pitchFamily="49" charset="-122"/>
              </a:rPr>
              <a:t>Print((time.time()-ready)*1000)</a:t>
            </a:r>
          </a:p>
          <a:p>
            <a:pPr marL="0" indent="0">
              <a:buNone/>
            </a:pPr>
            <a:r>
              <a:rPr lang="en-US" sz="2900" b="1" dirty="0">
                <a:solidFill>
                  <a:schemeClr val="tx1"/>
                </a:solidFill>
              </a:rPr>
              <a:t>Output:</a:t>
            </a:r>
          </a:p>
          <a:p>
            <a:pPr marL="0" indent="0">
              <a:buNone/>
            </a:pPr>
            <a:r>
              <a:rPr lang="en-US" dirty="0">
                <a:latin typeface="SimSun-ExtB" panose="02010609060101010101" pitchFamily="49" charset="-122"/>
                <a:ea typeface="SimSun-ExtB" panose="02010609060101010101" pitchFamily="49" charset="-122"/>
              </a:rPr>
              <a:t>337.4135494232178</a:t>
            </a:r>
          </a:p>
          <a:p>
            <a:pPr marL="0" indent="0">
              <a:buNone/>
            </a:pPr>
            <a:r>
              <a:rPr lang="en-US" dirty="0">
                <a:latin typeface="SimSun-ExtB" panose="02010609060101010101" pitchFamily="49" charset="-122"/>
                <a:ea typeface="SimSun-ExtB" panose="02010609060101010101" pitchFamily="49" charset="-122"/>
              </a:rPr>
              <a:t>74.08356666564941</a:t>
            </a:r>
          </a:p>
          <a:p>
            <a:pPr marL="0" indent="0">
              <a:buNone/>
            </a:pPr>
            <a:endParaRPr lang="en-US" dirty="0"/>
          </a:p>
          <a:p>
            <a:endParaRPr lang="hi-IN" dirty="0"/>
          </a:p>
        </p:txBody>
      </p:sp>
    </p:spTree>
    <p:extLst>
      <p:ext uri="{BB962C8B-B14F-4D97-AF65-F5344CB8AC3E}">
        <p14:creationId xmlns:p14="http://schemas.microsoft.com/office/powerpoint/2010/main" val="26107904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2118-9CD3-49AB-9072-8871B0E9D41F}"/>
              </a:ext>
            </a:extLst>
          </p:cNvPr>
          <p:cNvSpPr>
            <a:spLocks noGrp="1"/>
          </p:cNvSpPr>
          <p:nvPr>
            <p:ph type="title"/>
          </p:nvPr>
        </p:nvSpPr>
        <p:spPr/>
        <p:txBody>
          <a:bodyPr>
            <a:normAutofit/>
          </a:bodyPr>
          <a:lstStyle/>
          <a:p>
            <a:r>
              <a:rPr lang="en-US" sz="4400" b="1" dirty="0">
                <a:solidFill>
                  <a:srgbClr val="00B0F0"/>
                </a:solidFill>
              </a:rPr>
              <a:t>Ndarray</a:t>
            </a:r>
            <a:endParaRPr lang="hi-IN" sz="4400" b="1" dirty="0">
              <a:solidFill>
                <a:srgbClr val="00B0F0"/>
              </a:solidFill>
            </a:endParaRPr>
          </a:p>
        </p:txBody>
      </p:sp>
      <p:sp>
        <p:nvSpPr>
          <p:cNvPr id="3" name="Content Placeholder 2">
            <a:extLst>
              <a:ext uri="{FF2B5EF4-FFF2-40B4-BE49-F238E27FC236}">
                <a16:creationId xmlns:a16="http://schemas.microsoft.com/office/drawing/2014/main" id="{1C04ECF0-2439-4FAA-8357-A6602A66C995}"/>
              </a:ext>
            </a:extLst>
          </p:cNvPr>
          <p:cNvSpPr>
            <a:spLocks noGrp="1"/>
          </p:cNvSpPr>
          <p:nvPr>
            <p:ph idx="1"/>
          </p:nvPr>
        </p:nvSpPr>
        <p:spPr>
          <a:xfrm>
            <a:off x="677334" y="2160589"/>
            <a:ext cx="8596668" cy="4600134"/>
          </a:xfrm>
        </p:spPr>
        <p:txBody>
          <a:bodyPr>
            <a:normAutofit lnSpcReduction="10000"/>
          </a:bodyPr>
          <a:lstStyle/>
          <a:p>
            <a:r>
              <a:rPr lang="en-US" dirty="0">
                <a:solidFill>
                  <a:schemeClr val="accent4"/>
                </a:solidFill>
              </a:rPr>
              <a:t>Ndarray means N-Dimentional array.</a:t>
            </a:r>
          </a:p>
          <a:p>
            <a:r>
              <a:rPr lang="en-US" dirty="0">
                <a:solidFill>
                  <a:schemeClr val="accent4"/>
                </a:solidFill>
              </a:rPr>
              <a:t>The significant thing of Ndarray is a multidimentional container of items of the same type and size.</a:t>
            </a:r>
          </a:p>
          <a:p>
            <a:r>
              <a:rPr lang="en-US" dirty="0">
                <a:solidFill>
                  <a:schemeClr val="accent4"/>
                </a:solidFill>
              </a:rPr>
              <a:t>It describes the collection of things of the same type.</a:t>
            </a:r>
          </a:p>
          <a:p>
            <a:r>
              <a:rPr lang="en-US" dirty="0">
                <a:solidFill>
                  <a:schemeClr val="accent4"/>
                </a:solidFill>
              </a:rPr>
              <a:t>Things inside the collection can be accessed the use of a O-based index.</a:t>
            </a:r>
          </a:p>
          <a:p>
            <a:r>
              <a:rPr lang="en-US" dirty="0">
                <a:solidFill>
                  <a:schemeClr val="accent4"/>
                </a:solidFill>
              </a:rPr>
              <a:t>Each object in an ndarray takes the identical size of block inside the memory.</a:t>
            </a:r>
          </a:p>
          <a:p>
            <a:r>
              <a:rPr lang="en-US" dirty="0">
                <a:solidFill>
                  <a:schemeClr val="accent4"/>
                </a:solidFill>
              </a:rPr>
              <a:t>Each element in ndarray is an item of data-type object which also known as </a:t>
            </a:r>
            <a:r>
              <a:rPr lang="en-US" b="1" dirty="0">
                <a:solidFill>
                  <a:srgbClr val="0070C0"/>
                </a:solidFill>
              </a:rPr>
              <a:t>dtpe</a:t>
            </a:r>
          </a:p>
          <a:p>
            <a:r>
              <a:rPr lang="en-US" b="1" dirty="0">
                <a:solidFill>
                  <a:schemeClr val="accent4"/>
                </a:solidFill>
              </a:rPr>
              <a:t>The basic ndarray is created using an array()function.</a:t>
            </a:r>
          </a:p>
          <a:p>
            <a:r>
              <a:rPr lang="en-US" b="1" dirty="0">
                <a:solidFill>
                  <a:schemeClr val="tx1"/>
                </a:solidFill>
              </a:rPr>
              <a:t>Syntax: </a:t>
            </a:r>
            <a:r>
              <a:rPr lang="en-US" b="1" dirty="0">
                <a:solidFill>
                  <a:schemeClr val="tx1"/>
                </a:solidFill>
                <a:latin typeface="SimSun-ExtB" panose="02010609060101010101" pitchFamily="49" charset="-122"/>
                <a:ea typeface="SimSun-ExtB" panose="02010609060101010101" pitchFamily="49" charset="-122"/>
              </a:rPr>
              <a:t>numpy.array(object, dtype = None, copy = True, order = None, subok = False, ndmin =0)</a:t>
            </a:r>
          </a:p>
          <a:p>
            <a:r>
              <a:rPr lang="en-US" b="1" dirty="0">
                <a:solidFill>
                  <a:schemeClr val="accent4"/>
                </a:solidFill>
              </a:rPr>
              <a:t>It creats an ndarray from any object exposing array,or from any method that returns an array.</a:t>
            </a:r>
          </a:p>
          <a:p>
            <a:endParaRPr lang="en-US" b="1" dirty="0">
              <a:solidFill>
                <a:schemeClr val="accent4"/>
              </a:solidFill>
            </a:endParaRPr>
          </a:p>
          <a:p>
            <a:endParaRPr lang="hi-IN" b="1" dirty="0">
              <a:solidFill>
                <a:schemeClr val="tx1"/>
              </a:solidFill>
            </a:endParaRPr>
          </a:p>
        </p:txBody>
      </p:sp>
    </p:spTree>
    <p:extLst>
      <p:ext uri="{BB962C8B-B14F-4D97-AF65-F5344CB8AC3E}">
        <p14:creationId xmlns:p14="http://schemas.microsoft.com/office/powerpoint/2010/main" val="35821872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C8FF9-1A09-48C2-AEAF-8B51AEBEB45B}"/>
              </a:ext>
            </a:extLst>
          </p:cNvPr>
          <p:cNvSpPr>
            <a:spLocks noGrp="1"/>
          </p:cNvSpPr>
          <p:nvPr>
            <p:ph type="title"/>
          </p:nvPr>
        </p:nvSpPr>
        <p:spPr/>
        <p:txBody>
          <a:bodyPr/>
          <a:lstStyle/>
          <a:p>
            <a:r>
              <a:rPr lang="en-US" b="1" dirty="0">
                <a:solidFill>
                  <a:srgbClr val="00B0F0"/>
                </a:solidFill>
              </a:rPr>
              <a:t>Parameter &amp; Description</a:t>
            </a:r>
            <a:endParaRPr lang="hi-IN" b="1" dirty="0">
              <a:solidFill>
                <a:srgbClr val="00B0F0"/>
              </a:solidFill>
            </a:endParaRPr>
          </a:p>
        </p:txBody>
      </p:sp>
      <p:sp>
        <p:nvSpPr>
          <p:cNvPr id="3" name="Content Placeholder 2">
            <a:extLst>
              <a:ext uri="{FF2B5EF4-FFF2-40B4-BE49-F238E27FC236}">
                <a16:creationId xmlns:a16="http://schemas.microsoft.com/office/drawing/2014/main" id="{3B0DE7F7-506F-439C-B868-0138F7A3C59A}"/>
              </a:ext>
            </a:extLst>
          </p:cNvPr>
          <p:cNvSpPr>
            <a:spLocks noGrp="1"/>
          </p:cNvSpPr>
          <p:nvPr>
            <p:ph idx="1"/>
          </p:nvPr>
        </p:nvSpPr>
        <p:spPr>
          <a:xfrm>
            <a:off x="677334" y="1378227"/>
            <a:ext cx="8596668" cy="5479774"/>
          </a:xfrm>
        </p:spPr>
        <p:txBody>
          <a:bodyPr>
            <a:normAutofit fontScale="92500" lnSpcReduction="20000"/>
          </a:bodyPr>
          <a:lstStyle/>
          <a:p>
            <a:r>
              <a:rPr lang="en-US" b="1" dirty="0"/>
              <a:t>Object</a:t>
            </a:r>
            <a:r>
              <a:rPr lang="en-US" b="1" dirty="0">
                <a:solidFill>
                  <a:schemeClr val="accent4"/>
                </a:solidFill>
              </a:rPr>
              <a:t>: Any object exposing the array interface method returns an array,or any(nested) sequence.</a:t>
            </a:r>
          </a:p>
          <a:p>
            <a:r>
              <a:rPr lang="en-US" b="1" dirty="0"/>
              <a:t>Dtype: </a:t>
            </a:r>
            <a:r>
              <a:rPr lang="en-US" b="1" dirty="0">
                <a:solidFill>
                  <a:schemeClr val="accent4"/>
                </a:solidFill>
              </a:rPr>
              <a:t>Desired data type of array,optional.</a:t>
            </a:r>
          </a:p>
          <a:p>
            <a:r>
              <a:rPr lang="en-US" b="1" dirty="0">
                <a:solidFill>
                  <a:schemeClr val="tx1"/>
                </a:solidFill>
              </a:rPr>
              <a:t>Copy:</a:t>
            </a:r>
            <a:r>
              <a:rPr lang="en-US" b="1" dirty="0">
                <a:solidFill>
                  <a:schemeClr val="accent4"/>
                </a:solidFill>
              </a:rPr>
              <a:t> Optional.By default(true),the object is copied.</a:t>
            </a:r>
          </a:p>
          <a:p>
            <a:r>
              <a:rPr lang="en-US" b="1" dirty="0">
                <a:solidFill>
                  <a:schemeClr val="tx1"/>
                </a:solidFill>
              </a:rPr>
              <a:t>Order:</a:t>
            </a:r>
            <a:r>
              <a:rPr lang="en-US" b="1" dirty="0">
                <a:solidFill>
                  <a:schemeClr val="accent4"/>
                </a:solidFill>
              </a:rPr>
              <a:t> C(row major)or F(column major)orA(any)(default)</a:t>
            </a:r>
          </a:p>
          <a:p>
            <a:r>
              <a:rPr lang="en-US" b="1" dirty="0">
                <a:solidFill>
                  <a:schemeClr val="tx1"/>
                </a:solidFill>
              </a:rPr>
              <a:t>Subok:</a:t>
            </a:r>
            <a:r>
              <a:rPr lang="en-US" b="1" dirty="0">
                <a:solidFill>
                  <a:schemeClr val="accent4"/>
                </a:solidFill>
              </a:rPr>
              <a:t> By default,returned array forced to be a base class array.If true,sub-classes passed through.</a:t>
            </a:r>
          </a:p>
          <a:p>
            <a:r>
              <a:rPr lang="en-US" b="1" dirty="0">
                <a:solidFill>
                  <a:schemeClr val="tx1"/>
                </a:solidFill>
              </a:rPr>
              <a:t>Ndmin:</a:t>
            </a:r>
            <a:r>
              <a:rPr lang="en-US" b="1" dirty="0">
                <a:solidFill>
                  <a:schemeClr val="accent4"/>
                </a:solidFill>
              </a:rPr>
              <a:t> Specifies minimum dimensions of resultant array.</a:t>
            </a:r>
          </a:p>
          <a:p>
            <a:pPr marL="0" indent="0">
              <a:buNone/>
            </a:pPr>
            <a:endParaRPr lang="en-US" b="1" dirty="0">
              <a:solidFill>
                <a:schemeClr val="accent4"/>
              </a:solidFill>
            </a:endParaRPr>
          </a:p>
          <a:p>
            <a:r>
              <a:rPr lang="en-US" b="1" dirty="0">
                <a:solidFill>
                  <a:srgbClr val="00B050"/>
                </a:solidFill>
              </a:rPr>
              <a:t>Let us see how it is implemented dimensions of resultant array</a:t>
            </a:r>
          </a:p>
          <a:p>
            <a:pPr marL="0" indent="0">
              <a:buNone/>
            </a:pPr>
            <a:endParaRPr lang="en-US" b="1" dirty="0">
              <a:solidFill>
                <a:srgbClr val="00B050"/>
              </a:solidFill>
            </a:endParaRPr>
          </a:p>
          <a:p>
            <a:pPr marL="0" indent="0">
              <a:buNone/>
            </a:pPr>
            <a:r>
              <a:rPr lang="en-US" sz="2100" b="1" dirty="0">
                <a:ea typeface="SimSun-ExtB" panose="02010609060101010101" pitchFamily="49" charset="-122"/>
              </a:rPr>
              <a:t>Example 1: </a:t>
            </a:r>
            <a:r>
              <a:rPr lang="en-US" b="1" dirty="0">
                <a:latin typeface="SimSun-ExtB" panose="02010609060101010101" pitchFamily="49" charset="-122"/>
                <a:ea typeface="SimSun-ExtB" panose="02010609060101010101" pitchFamily="49" charset="-122"/>
              </a:rPr>
              <a:t>Single dimentional NumPy Array.</a:t>
            </a:r>
          </a:p>
          <a:p>
            <a:pPr marL="0" indent="0">
              <a:buNone/>
            </a:pPr>
            <a:r>
              <a:rPr lang="en-US" b="1" dirty="0">
                <a:latin typeface="SimSun-ExtB" panose="02010609060101010101" pitchFamily="49" charset="-122"/>
                <a:ea typeface="SimSun-ExtB" panose="02010609060101010101" pitchFamily="49" charset="-122"/>
              </a:rPr>
              <a:t>               Import numpy as np</a:t>
            </a:r>
          </a:p>
          <a:p>
            <a:pPr marL="0" indent="0">
              <a:buNone/>
            </a:pPr>
            <a:r>
              <a:rPr lang="en-US" b="1" dirty="0">
                <a:latin typeface="SimSun-ExtB" panose="02010609060101010101" pitchFamily="49" charset="-122"/>
                <a:ea typeface="SimSun-ExtB" panose="02010609060101010101" pitchFamily="49" charset="-122"/>
              </a:rPr>
              <a:t>                a=np.array([10,20,30])</a:t>
            </a:r>
          </a:p>
          <a:p>
            <a:pPr marL="0" indent="0">
              <a:buNone/>
            </a:pPr>
            <a:r>
              <a:rPr lang="en-US" b="1" dirty="0">
                <a:latin typeface="SimSun-ExtB" panose="02010609060101010101" pitchFamily="49" charset="-122"/>
                <a:ea typeface="SimSun-ExtB" panose="02010609060101010101" pitchFamily="49" charset="-122"/>
              </a:rPr>
              <a:t>                Print(a)</a:t>
            </a:r>
          </a:p>
          <a:p>
            <a:pPr marL="0" indent="0">
              <a:buNone/>
            </a:pPr>
            <a:r>
              <a:rPr lang="en-US" sz="2100" b="1" dirty="0"/>
              <a:t>Output:</a:t>
            </a:r>
          </a:p>
          <a:p>
            <a:pPr marL="0" indent="0">
              <a:buNone/>
            </a:pPr>
            <a:r>
              <a:rPr lang="en-US" b="1" dirty="0">
                <a:latin typeface="SimSun-ExtB" panose="02010609060101010101" pitchFamily="49" charset="-122"/>
                <a:ea typeface="SimSun-ExtB" panose="02010609060101010101" pitchFamily="49" charset="-122"/>
              </a:rPr>
              <a:t>           [10 20 30]</a:t>
            </a:r>
          </a:p>
          <a:p>
            <a:endParaRPr lang="hi-IN" b="1" dirty="0"/>
          </a:p>
        </p:txBody>
      </p:sp>
    </p:spTree>
    <p:extLst>
      <p:ext uri="{BB962C8B-B14F-4D97-AF65-F5344CB8AC3E}">
        <p14:creationId xmlns:p14="http://schemas.microsoft.com/office/powerpoint/2010/main" val="551668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53F2-6322-4D87-BFE6-2AF54D7395F9}"/>
              </a:ext>
            </a:extLst>
          </p:cNvPr>
          <p:cNvSpPr>
            <a:spLocks noGrp="1"/>
          </p:cNvSpPr>
          <p:nvPr>
            <p:ph type="title"/>
          </p:nvPr>
        </p:nvSpPr>
        <p:spPr>
          <a:xfrm>
            <a:off x="677334" y="0"/>
            <a:ext cx="8596668" cy="6858000"/>
          </a:xfrm>
        </p:spPr>
        <p:txBody>
          <a:bodyPr>
            <a:normAutofit fontScale="90000"/>
          </a:bodyPr>
          <a:lstStyle/>
          <a:p>
            <a:r>
              <a:rPr lang="en-US" sz="2000" b="1" dirty="0">
                <a:solidFill>
                  <a:schemeClr val="tx1"/>
                </a:solidFill>
                <a:latin typeface="+mn-lt"/>
              </a:rPr>
              <a:t>Example 2:</a:t>
            </a:r>
            <a:r>
              <a:rPr lang="en-US" sz="1600" b="1" dirty="0">
                <a:solidFill>
                  <a:schemeClr val="tx1"/>
                </a:solidFill>
              </a:rPr>
              <a:t> </a:t>
            </a:r>
            <a:r>
              <a:rPr lang="en-US" sz="1600" b="1" dirty="0">
                <a:solidFill>
                  <a:schemeClr val="accent4"/>
                </a:solidFill>
              </a:rPr>
              <a:t>2-dimentional Array.</a:t>
            </a:r>
            <a:br>
              <a:rPr lang="en-US" sz="1600" b="1" dirty="0">
                <a:solidFill>
                  <a:schemeClr val="accent4"/>
                </a:solidFill>
              </a:rPr>
            </a:b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a=np.array([10, 20, 30),(40,50,60)])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a:t>
            </a:r>
            <a:br>
              <a:rPr lang="en-US" sz="1600" dirty="0">
                <a:solidFill>
                  <a:schemeClr val="tx1"/>
                </a:solidFill>
                <a:latin typeface="SimSun-ExtB" panose="02010609060101010101" pitchFamily="49" charset="-122"/>
                <a:ea typeface="SimSun-ExtB" panose="02010609060101010101" pitchFamily="49" charset="-122"/>
              </a:rPr>
            </a:br>
            <a:br>
              <a:rPr lang="en-US" sz="1600" b="1" dirty="0">
                <a:solidFill>
                  <a:schemeClr val="tx1"/>
                </a:solidFill>
              </a:rPr>
            </a:br>
            <a:r>
              <a:rPr lang="en-US" sz="2000" b="1" dirty="0">
                <a:solidFill>
                  <a:schemeClr val="tx1"/>
                </a:solidFill>
              </a:rPr>
              <a:t>Output:</a:t>
            </a: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[(10 20 30]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[40 50 60)]</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rPr>
              <a:t>Example 3:</a:t>
            </a:r>
            <a:r>
              <a:rPr lang="en-US" sz="1600" b="1" dirty="0">
                <a:solidFill>
                  <a:schemeClr val="tx1"/>
                </a:solidFill>
              </a:rPr>
              <a:t> </a:t>
            </a:r>
            <a:r>
              <a:rPr lang="en-US" sz="1600" b="1" dirty="0">
                <a:solidFill>
                  <a:schemeClr val="accent4"/>
                </a:solidFill>
              </a:rPr>
              <a:t>3-dimentional Array.</a:t>
            </a:r>
            <a:br>
              <a:rPr lang="en-US" sz="1600" b="1" dirty="0">
                <a:solidFill>
                  <a:schemeClr val="accent4"/>
                </a:solidFill>
              </a:rPr>
            </a:b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a=np.array([10, 20, 30),(40,50,60), (70, 80, 90)])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a:t>
            </a:r>
            <a:br>
              <a:rPr lang="en-US" sz="1600" dirty="0">
                <a:solidFill>
                  <a:schemeClr val="tx1"/>
                </a:solidFill>
                <a:latin typeface="SimSun-ExtB" panose="02010609060101010101" pitchFamily="49" charset="-122"/>
                <a:ea typeface="SimSun-ExtB" panose="02010609060101010101" pitchFamily="49" charset="-122"/>
              </a:rPr>
            </a:br>
            <a:br>
              <a:rPr lang="en-US" sz="1600" b="1" dirty="0">
                <a:solidFill>
                  <a:schemeClr val="tx1"/>
                </a:solidFill>
              </a:rPr>
            </a:br>
            <a:r>
              <a:rPr lang="en-US" sz="2000" b="1" dirty="0">
                <a:solidFill>
                  <a:schemeClr val="tx1"/>
                </a:solidFill>
              </a:rPr>
              <a:t>Output:</a:t>
            </a:r>
            <a:br>
              <a:rPr lang="en-US" sz="2000" b="1" dirty="0">
                <a:solidFill>
                  <a:schemeClr val="tx1"/>
                </a:solidFill>
              </a:rPr>
            </a:b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[(10 20 30]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[40 50 60]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[70 80 90)]</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rPr>
              <a:t>Example 4</a:t>
            </a:r>
            <a:r>
              <a:rPr lang="en-US" sz="2000" b="1" dirty="0">
                <a:solidFill>
                  <a:schemeClr val="accent4"/>
                </a:solidFill>
              </a:rPr>
              <a:t>:  </a:t>
            </a:r>
            <a:r>
              <a:rPr lang="en-US" sz="1600" b="1" dirty="0">
                <a:solidFill>
                  <a:schemeClr val="accent4"/>
                </a:solidFill>
              </a:rPr>
              <a:t>Using dtype parameter.</a:t>
            </a:r>
            <a:br>
              <a:rPr lang="en-US" sz="1600" b="1" dirty="0">
                <a:solidFill>
                  <a:schemeClr val="accent4"/>
                </a:solidFill>
              </a:rPr>
            </a:b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 = np.array([10, 20, 30], dtype = complex)</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a:t>
            </a:r>
            <a:br>
              <a:rPr lang="en-US" sz="1600" dirty="0">
                <a:solidFill>
                  <a:schemeClr val="tx1"/>
                </a:solidFill>
                <a:latin typeface="SimSun-ExtB" panose="02010609060101010101" pitchFamily="49" charset="-122"/>
                <a:ea typeface="SimSun-ExtB" panose="02010609060101010101" pitchFamily="49" charset="-122"/>
              </a:rPr>
            </a:br>
            <a:br>
              <a:rPr lang="en-US" sz="1600" b="1" dirty="0">
                <a:solidFill>
                  <a:schemeClr val="tx1"/>
                </a:solidFill>
              </a:rPr>
            </a:br>
            <a:r>
              <a:rPr lang="en-US" sz="2000" b="1" dirty="0">
                <a:solidFill>
                  <a:schemeClr val="tx1"/>
                </a:solidFill>
              </a:rPr>
              <a:t>Output- </a:t>
            </a:r>
            <a:r>
              <a:rPr lang="en-US" sz="1600" dirty="0">
                <a:solidFill>
                  <a:schemeClr val="tx1"/>
                </a:solidFill>
                <a:latin typeface="SimSun-ExtB" panose="02010609060101010101" pitchFamily="49" charset="-122"/>
                <a:ea typeface="SimSun-ExtB" panose="02010609060101010101" pitchFamily="49" charset="-122"/>
              </a:rPr>
              <a:t>[10.+0.j 20.+0.j 30.+o.j]</a:t>
            </a:r>
            <a:br>
              <a:rPr lang="en-US" sz="16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b="1" dirty="0">
                <a:solidFill>
                  <a:schemeClr val="tx1"/>
                </a:solidFill>
              </a:rPr>
            </a:br>
            <a:br>
              <a:rPr lang="en-US" sz="1400" b="1" dirty="0">
                <a:solidFill>
                  <a:schemeClr val="tx1"/>
                </a:solidFill>
              </a:rPr>
            </a:br>
            <a:br>
              <a:rPr lang="en-US" sz="1400" b="1" dirty="0">
                <a:solidFill>
                  <a:schemeClr val="tx1"/>
                </a:solidFill>
              </a:rPr>
            </a:br>
            <a:endParaRPr lang="hi-IN" sz="1400" b="1" dirty="0">
              <a:solidFill>
                <a:schemeClr val="tx1"/>
              </a:solidFill>
            </a:endParaRPr>
          </a:p>
        </p:txBody>
      </p:sp>
    </p:spTree>
    <p:extLst>
      <p:ext uri="{BB962C8B-B14F-4D97-AF65-F5344CB8AC3E}">
        <p14:creationId xmlns:p14="http://schemas.microsoft.com/office/powerpoint/2010/main" val="37176129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247-8750-45DA-914E-873A3A9A9283}"/>
              </a:ext>
            </a:extLst>
          </p:cNvPr>
          <p:cNvSpPr>
            <a:spLocks noGrp="1"/>
          </p:cNvSpPr>
          <p:nvPr>
            <p:ph type="title"/>
          </p:nvPr>
        </p:nvSpPr>
        <p:spPr/>
        <p:txBody>
          <a:bodyPr>
            <a:normAutofit/>
          </a:bodyPr>
          <a:lstStyle/>
          <a:p>
            <a:r>
              <a:rPr lang="en-US" sz="4400" dirty="0">
                <a:solidFill>
                  <a:srgbClr val="00B0F0"/>
                </a:solidFill>
              </a:rPr>
              <a:t>Creating Arrays from Scratch</a:t>
            </a:r>
            <a:endParaRPr lang="hi-IN" sz="4400" dirty="0">
              <a:solidFill>
                <a:srgbClr val="00B0F0"/>
              </a:solidFill>
            </a:endParaRPr>
          </a:p>
        </p:txBody>
      </p:sp>
      <p:sp>
        <p:nvSpPr>
          <p:cNvPr id="3" name="Content Placeholder 2">
            <a:extLst>
              <a:ext uri="{FF2B5EF4-FFF2-40B4-BE49-F238E27FC236}">
                <a16:creationId xmlns:a16="http://schemas.microsoft.com/office/drawing/2014/main" id="{A874A879-F456-40F5-AD05-1253EC3DCF9D}"/>
              </a:ext>
            </a:extLst>
          </p:cNvPr>
          <p:cNvSpPr>
            <a:spLocks noGrp="1"/>
          </p:cNvSpPr>
          <p:nvPr>
            <p:ph idx="1"/>
          </p:nvPr>
        </p:nvSpPr>
        <p:spPr>
          <a:xfrm>
            <a:off x="677334" y="1577009"/>
            <a:ext cx="8596668" cy="5280991"/>
          </a:xfrm>
        </p:spPr>
        <p:txBody>
          <a:bodyPr>
            <a:normAutofit fontScale="92500" lnSpcReduction="10000"/>
          </a:bodyPr>
          <a:lstStyle/>
          <a:p>
            <a:r>
              <a:rPr lang="en-US" sz="2200" dirty="0">
                <a:solidFill>
                  <a:schemeClr val="accent4"/>
                </a:solidFill>
              </a:rPr>
              <a:t>Especially for larger arrays, it is more efficient to  create arrays from scratch using routines built into NumPy.</a:t>
            </a:r>
          </a:p>
          <a:p>
            <a:r>
              <a:rPr lang="en-US" b="1" dirty="0"/>
              <a:t>Here are several examples:</a:t>
            </a:r>
          </a:p>
          <a:p>
            <a:pPr marL="0" indent="0">
              <a:buNone/>
            </a:pPr>
            <a:r>
              <a:rPr lang="en-US" sz="2200" b="1" dirty="0"/>
              <a:t>Example 1:</a:t>
            </a:r>
          </a:p>
          <a:p>
            <a:pPr marL="0" indent="0">
              <a:buNone/>
            </a:pPr>
            <a:r>
              <a:rPr lang="en-US" dirty="0">
                <a:latin typeface="SimSun-ExtB" panose="02010609060101010101" pitchFamily="49" charset="-122"/>
                <a:ea typeface="SimSun-ExtB" panose="02010609060101010101" pitchFamily="49" charset="-122"/>
              </a:rPr>
              <a:t>Import numpy as np</a:t>
            </a:r>
          </a:p>
          <a:p>
            <a:pPr marL="0" indent="0">
              <a:buNone/>
            </a:pPr>
            <a:r>
              <a:rPr lang="en-US" dirty="0">
                <a:latin typeface="SimSun-ExtB" panose="02010609060101010101" pitchFamily="49" charset="-122"/>
                <a:ea typeface="SimSun-ExtB" panose="02010609060101010101" pitchFamily="49" charset="-122"/>
              </a:rPr>
              <a:t>Print(“create a length-10 integer array filled with zeros ….”)</a:t>
            </a:r>
          </a:p>
          <a:p>
            <a:pPr marL="0" indent="0">
              <a:buNone/>
            </a:pPr>
            <a:r>
              <a:rPr lang="en-US" dirty="0">
                <a:latin typeface="SimSun-ExtB" panose="02010609060101010101" pitchFamily="49" charset="-122"/>
                <a:ea typeface="SimSun-ExtB" panose="02010609060101010101" pitchFamily="49" charset="-122"/>
              </a:rPr>
              <a:t>a = np.zeros(10, dtype=int)</a:t>
            </a:r>
          </a:p>
          <a:p>
            <a:pPr marL="0" indent="0">
              <a:buNone/>
            </a:pPr>
            <a:r>
              <a:rPr lang="en-US" dirty="0">
                <a:latin typeface="SimSun-ExtB" panose="02010609060101010101" pitchFamily="49" charset="-122"/>
                <a:ea typeface="SimSun-ExtB" panose="02010609060101010101" pitchFamily="49" charset="-122"/>
              </a:rPr>
              <a:t>Print(a)</a:t>
            </a:r>
          </a:p>
          <a:p>
            <a:pPr marL="0" indent="0">
              <a:buNone/>
            </a:pPr>
            <a:r>
              <a:rPr lang="en-US" dirty="0">
                <a:latin typeface="SimSun-ExtB" panose="02010609060101010101" pitchFamily="49" charset="-122"/>
                <a:ea typeface="SimSun-ExtB" panose="02010609060101010101" pitchFamily="49" charset="-122"/>
              </a:rPr>
              <a:t>Print(“create a 3*4 floating-point array filled with ones”)</a:t>
            </a:r>
          </a:p>
          <a:p>
            <a:pPr marL="0" indent="0">
              <a:buNone/>
            </a:pPr>
            <a:r>
              <a:rPr lang="en-US" dirty="0">
                <a:latin typeface="SimSun-ExtB" panose="02010609060101010101" pitchFamily="49" charset="-122"/>
                <a:ea typeface="SimSun-ExtB" panose="02010609060101010101" pitchFamily="49" charset="-122"/>
              </a:rPr>
              <a:t>b = np.ones((3, 4), dtype=float)</a:t>
            </a:r>
          </a:p>
          <a:p>
            <a:pPr marL="0" indent="0">
              <a:buNone/>
            </a:pPr>
            <a:r>
              <a:rPr lang="en-US" dirty="0">
                <a:latin typeface="SimSun-ExtB" panose="02010609060101010101" pitchFamily="49" charset="-122"/>
                <a:ea typeface="SimSun-ExtB" panose="02010609060101010101" pitchFamily="49" charset="-122"/>
              </a:rPr>
              <a:t>Print(b)</a:t>
            </a:r>
          </a:p>
          <a:p>
            <a:pPr marL="0" indent="0">
              <a:buNone/>
            </a:pPr>
            <a:r>
              <a:rPr lang="en-US" dirty="0">
                <a:latin typeface="SimSun-ExtB" panose="02010609060101010101" pitchFamily="49" charset="-122"/>
                <a:ea typeface="SimSun-ExtB" panose="02010609060101010101" pitchFamily="49" charset="-122"/>
              </a:rPr>
              <a:t>Print(“create a 3*4 array filled with 9.81”)</a:t>
            </a:r>
          </a:p>
          <a:p>
            <a:pPr marL="0" indent="0">
              <a:buNone/>
            </a:pPr>
            <a:r>
              <a:rPr lang="en-US" dirty="0">
                <a:latin typeface="SimSun-ExtB" panose="02010609060101010101" pitchFamily="49" charset="-122"/>
                <a:ea typeface="SimSun-ExtB" panose="02010609060101010101" pitchFamily="49" charset="-122"/>
              </a:rPr>
              <a:t>c= np.full((3, 4), 9.81)</a:t>
            </a:r>
          </a:p>
          <a:p>
            <a:pPr marL="0" indent="0">
              <a:buNone/>
            </a:pPr>
            <a:r>
              <a:rPr lang="en-US" dirty="0">
                <a:latin typeface="SimSun-ExtB" panose="02010609060101010101" pitchFamily="49" charset="-122"/>
                <a:ea typeface="SimSun-ExtB" panose="02010609060101010101" pitchFamily="49" charset="-122"/>
              </a:rPr>
              <a:t>Print(c)</a:t>
            </a:r>
          </a:p>
        </p:txBody>
      </p:sp>
    </p:spTree>
    <p:extLst>
      <p:ext uri="{BB962C8B-B14F-4D97-AF65-F5344CB8AC3E}">
        <p14:creationId xmlns:p14="http://schemas.microsoft.com/office/powerpoint/2010/main" val="18924228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9A24-46BC-4C42-815E-4DE8BA740DD6}"/>
              </a:ext>
            </a:extLst>
          </p:cNvPr>
          <p:cNvSpPr>
            <a:spLocks noGrp="1"/>
          </p:cNvSpPr>
          <p:nvPr>
            <p:ph type="title"/>
          </p:nvPr>
        </p:nvSpPr>
        <p:spPr>
          <a:xfrm>
            <a:off x="677334" y="609600"/>
            <a:ext cx="8596668" cy="6248400"/>
          </a:xfrm>
        </p:spPr>
        <p:txBody>
          <a:bodyPr>
            <a:normAutofit fontScale="90000"/>
          </a:bodyPr>
          <a:lstStyle/>
          <a:p>
            <a:r>
              <a:rPr lang="en-US" sz="2000" b="1" dirty="0">
                <a:solidFill>
                  <a:schemeClr val="tx1"/>
                </a:solidFill>
              </a:rPr>
              <a:t>Output:</a:t>
            </a:r>
            <a:br>
              <a:rPr lang="en-US" sz="1400" b="1" dirty="0">
                <a:solidFill>
                  <a:schemeClr val="tx1"/>
                </a:solidFill>
              </a:rPr>
            </a:br>
            <a:br>
              <a:rPr lang="en-US" sz="1600" b="1"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create a length -10 integer array filled with zeros…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[0 0 0 0 0 0 0 0 0 0]</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create a 3*4 floating-point array filled with ones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[[1. 1. 1. 1.]</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[[1. 1. 1. 1.]</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[[1. 1. 1. 1.]]</a:t>
            </a:r>
            <a:br>
              <a:rPr lang="en-US" sz="1600" dirty="0">
                <a:solidFill>
                  <a:schemeClr val="tx1"/>
                </a:solidFill>
                <a:latin typeface="SimSun-ExtB" panose="02010609060101010101" pitchFamily="49" charset="-122"/>
                <a:ea typeface="SimSun-ExtB" panose="02010609060101010101" pitchFamily="49" charset="-122"/>
              </a:rPr>
            </a:br>
            <a:br>
              <a:rPr lang="en-US" sz="1600" b="1"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latin typeface="+mn-lt"/>
                <a:ea typeface="SimSun-ExtB" panose="02010609060101010101" pitchFamily="49" charset="-122"/>
              </a:rPr>
              <a:t>Example 2:</a:t>
            </a:r>
            <a:br>
              <a:rPr lang="en-US" sz="1600" b="1" dirty="0">
                <a:solidFill>
                  <a:schemeClr val="tx1"/>
                </a:solidFill>
                <a:latin typeface="SimSun-ExtB" panose="02010609060101010101" pitchFamily="49" charset="-122"/>
                <a:ea typeface="SimSun-ExtB" panose="02010609060101010101" pitchFamily="49" charset="-122"/>
              </a:rPr>
            </a:br>
            <a:br>
              <a:rPr lang="en-US" sz="1600" b="1"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an array filled with a linear sequence,\n Strating at 0, ending at 20, stepping by 3\n(this is similar to the built-in range() function)”)</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d = np.arrange(0, 20,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print(d)</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an array of five values evenly spaced between 1 and 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e = np.linspace(1, 2, 5)</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a 3*3 array of uniformly distributed random values between 0 ad 1”)</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f = np.random.random((3,3))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print(f)</a:t>
            </a:r>
            <a:br>
              <a:rPr lang="en-US" sz="1600" dirty="0">
                <a:solidFill>
                  <a:schemeClr val="tx1"/>
                </a:solidFill>
                <a:latin typeface="SimSun-ExtB" panose="02010609060101010101" pitchFamily="49" charset="-122"/>
                <a:ea typeface="SimSun-ExtB" panose="02010609060101010101" pitchFamily="49" charset="-122"/>
              </a:rPr>
            </a:br>
            <a:endParaRPr lang="hi-IN" sz="1600"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27836577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FA5E7-CD88-4ACF-9B0D-48D3B6D1FD1D}"/>
              </a:ext>
            </a:extLst>
          </p:cNvPr>
          <p:cNvSpPr>
            <a:spLocks noGrp="1"/>
          </p:cNvSpPr>
          <p:nvPr>
            <p:ph type="title"/>
          </p:nvPr>
        </p:nvSpPr>
        <p:spPr>
          <a:xfrm>
            <a:off x="677334" y="609600"/>
            <a:ext cx="8596668" cy="6248400"/>
          </a:xfrm>
        </p:spPr>
        <p:txBody>
          <a:bodyPr>
            <a:normAutofit fontScale="90000"/>
          </a:bodyPr>
          <a:lstStyle/>
          <a:p>
            <a:r>
              <a:rPr lang="en-US" sz="2400" b="1" dirty="0">
                <a:solidFill>
                  <a:schemeClr val="tx1"/>
                </a:solidFill>
              </a:rPr>
              <a:t>Output:</a:t>
            </a:r>
            <a:br>
              <a:rPr lang="en-US" sz="2400" b="1" dirty="0">
                <a:solidFill>
                  <a:schemeClr val="tx1"/>
                </a:solidFill>
              </a:rPr>
            </a:br>
            <a:br>
              <a:rPr lang="en-US" sz="2400" b="1" dirty="0">
                <a:solidFill>
                  <a:schemeClr val="tx1"/>
                </a:solidFill>
              </a:rPr>
            </a:br>
            <a:br>
              <a:rPr lang="en-US" sz="2400" b="1" dirty="0">
                <a:solidFill>
                  <a:schemeClr val="tx1"/>
                </a:solidFill>
              </a:rPr>
            </a:br>
            <a:r>
              <a:rPr lang="en-US" sz="2400" dirty="0">
                <a:solidFill>
                  <a:schemeClr val="tx1"/>
                </a:solidFill>
                <a:latin typeface="SimSun-ExtB" panose="02010609060101010101" pitchFamily="49" charset="-122"/>
                <a:ea typeface="SimSun-ExtB" panose="02010609060101010101" pitchFamily="49" charset="-122"/>
              </a:rPr>
              <a:t>Create an array filled with a linear sequence </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starting at 0, ending at 20, stepping by 3</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(this is similar to the built-in range()function)</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[0  3 6 9 12 15 18]</a:t>
            </a:r>
            <a:br>
              <a:rPr lang="en-US" sz="2400" dirty="0">
                <a:solidFill>
                  <a:schemeClr val="tx1"/>
                </a:solidFill>
                <a:latin typeface="SimSun-ExtB" panose="02010609060101010101" pitchFamily="49" charset="-122"/>
                <a:ea typeface="SimSun-ExtB" panose="02010609060101010101" pitchFamily="49" charset="-122"/>
              </a:rPr>
            </a:b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create an array of five values evenly spaced between 1 and 2</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[1.  1.25 1.5  1.75 2.  ]</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Create a 3*3  array of normally distributed random values between 0 and 1</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[[0.28278418 0.08887577 0.25404628]</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[0.36715224  0.09558635 0.614320581]</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[0.8010028 0.39566693 0.9381306]]</a:t>
            </a:r>
            <a:br>
              <a:rPr lang="en-US" sz="2400" dirty="0">
                <a:solidFill>
                  <a:schemeClr val="tx1"/>
                </a:solidFill>
                <a:latin typeface="SimSun-ExtB" panose="02010609060101010101" pitchFamily="49" charset="-122"/>
                <a:ea typeface="SimSun-ExtB" panose="02010609060101010101" pitchFamily="49" charset="-122"/>
              </a:rPr>
            </a:br>
            <a:br>
              <a:rPr lang="en-US" sz="2400" dirty="0">
                <a:solidFill>
                  <a:schemeClr val="tx1"/>
                </a:solidFill>
                <a:latin typeface="SimSun-ExtB" panose="02010609060101010101" pitchFamily="49" charset="-122"/>
                <a:ea typeface="SimSun-ExtB" panose="02010609060101010101" pitchFamily="49" charset="-122"/>
              </a:rPr>
            </a:br>
            <a:br>
              <a:rPr lang="en-US" sz="2400" dirty="0">
                <a:solidFill>
                  <a:schemeClr val="tx1"/>
                </a:solidFill>
              </a:rPr>
            </a:br>
            <a:br>
              <a:rPr lang="en-US" sz="2400" dirty="0">
                <a:solidFill>
                  <a:schemeClr val="tx1"/>
                </a:solidFill>
              </a:rPr>
            </a:br>
            <a:br>
              <a:rPr lang="en-US" sz="1400" dirty="0">
                <a:solidFill>
                  <a:schemeClr val="tx1"/>
                </a:solidFill>
              </a:rPr>
            </a:br>
            <a:endParaRPr lang="hi-IN" b="1" dirty="0">
              <a:solidFill>
                <a:schemeClr val="tx1"/>
              </a:solidFill>
            </a:endParaRPr>
          </a:p>
        </p:txBody>
      </p:sp>
    </p:spTree>
    <p:extLst>
      <p:ext uri="{BB962C8B-B14F-4D97-AF65-F5344CB8AC3E}">
        <p14:creationId xmlns:p14="http://schemas.microsoft.com/office/powerpoint/2010/main" val="1324780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6285-CEE6-4E1C-971A-A5C901D3D9F4}"/>
              </a:ext>
            </a:extLst>
          </p:cNvPr>
          <p:cNvSpPr>
            <a:spLocks noGrp="1"/>
          </p:cNvSpPr>
          <p:nvPr>
            <p:ph type="title"/>
          </p:nvPr>
        </p:nvSpPr>
        <p:spPr>
          <a:xfrm>
            <a:off x="677334" y="609599"/>
            <a:ext cx="8596668" cy="6029739"/>
          </a:xfrm>
        </p:spPr>
        <p:txBody>
          <a:bodyPr/>
          <a:lstStyle/>
          <a:p>
            <a:r>
              <a:rPr lang="en-US" sz="4800" b="1" dirty="0">
                <a:solidFill>
                  <a:srgbClr val="00B0F0"/>
                </a:solidFill>
              </a:rPr>
              <a:t>Operations Using NumPy</a:t>
            </a:r>
            <a:endParaRPr lang="hi-IN" sz="4800" b="1" dirty="0">
              <a:solidFill>
                <a:srgbClr val="00B0F0"/>
              </a:solidFill>
            </a:endParaRPr>
          </a:p>
        </p:txBody>
      </p:sp>
      <p:sp>
        <p:nvSpPr>
          <p:cNvPr id="3" name="Subtitle 2">
            <a:extLst>
              <a:ext uri="{FF2B5EF4-FFF2-40B4-BE49-F238E27FC236}">
                <a16:creationId xmlns:a16="http://schemas.microsoft.com/office/drawing/2014/main" id="{2292594D-6A92-4B38-90CE-CFFC4F703A43}"/>
              </a:ext>
            </a:extLst>
          </p:cNvPr>
          <p:cNvSpPr>
            <a:spLocks noGrp="1"/>
          </p:cNvSpPr>
          <p:nvPr>
            <p:ph type="subTitle" idx="4294967295"/>
          </p:nvPr>
        </p:nvSpPr>
        <p:spPr>
          <a:xfrm>
            <a:off x="808382" y="1823243"/>
            <a:ext cx="7767638" cy="3211513"/>
          </a:xfrm>
        </p:spPr>
        <p:txBody>
          <a:bodyPr>
            <a:normAutofit/>
          </a:bodyPr>
          <a:lstStyle/>
          <a:p>
            <a:pPr algn="l"/>
            <a:r>
              <a:rPr lang="en-US" b="1" dirty="0">
                <a:solidFill>
                  <a:schemeClr val="accent4"/>
                </a:solidFill>
              </a:rPr>
              <a:t>Using NumPy, a developer can perform the following operations:</a:t>
            </a:r>
          </a:p>
          <a:p>
            <a:pPr algn="l"/>
            <a:endParaRPr lang="en-US" b="1" dirty="0">
              <a:solidFill>
                <a:schemeClr val="accent4"/>
              </a:solidFill>
            </a:endParaRPr>
          </a:p>
          <a:p>
            <a:pPr marL="285750" indent="-285750" algn="l">
              <a:buFont typeface="Arial" panose="020B0604020202020204" pitchFamily="34" charset="0"/>
              <a:buChar char="•"/>
            </a:pPr>
            <a:r>
              <a:rPr lang="en-US" b="1" dirty="0">
                <a:solidFill>
                  <a:schemeClr val="accent4"/>
                </a:solidFill>
              </a:rPr>
              <a:t>Mathematical and logical operations on arrays.</a:t>
            </a:r>
          </a:p>
          <a:p>
            <a:pPr marL="285750" indent="-285750" algn="l">
              <a:buFont typeface="Arial" panose="020B0604020202020204" pitchFamily="34" charset="0"/>
              <a:buChar char="•"/>
            </a:pPr>
            <a:r>
              <a:rPr lang="en-US" b="1" dirty="0">
                <a:solidFill>
                  <a:schemeClr val="accent4"/>
                </a:solidFill>
              </a:rPr>
              <a:t>Fourier transforms and linear routines for Shape manipulating.</a:t>
            </a:r>
          </a:p>
          <a:p>
            <a:pPr marL="285750" indent="-285750" algn="l">
              <a:buFont typeface="Arial" panose="020B0604020202020204" pitchFamily="34" charset="0"/>
              <a:buChar char="•"/>
            </a:pPr>
            <a:r>
              <a:rPr lang="en-US" b="1" dirty="0">
                <a:solidFill>
                  <a:schemeClr val="accent4"/>
                </a:solidFill>
              </a:rPr>
              <a:t>Operations related to linear algebra. NumPy has in-built functions for linear.</a:t>
            </a:r>
          </a:p>
          <a:p>
            <a:pPr algn="l"/>
            <a:endParaRPr lang="en-US" b="1" dirty="0">
              <a:solidFill>
                <a:schemeClr val="accent4"/>
              </a:solidFill>
            </a:endParaRPr>
          </a:p>
          <a:p>
            <a:pPr marL="285750" indent="-285750" algn="l">
              <a:buFont typeface="Arial" panose="020B0604020202020204" pitchFamily="34" charset="0"/>
              <a:buChar char="•"/>
            </a:pPr>
            <a:endParaRPr lang="en-US" b="1" dirty="0">
              <a:solidFill>
                <a:schemeClr val="accent4"/>
              </a:solidFill>
            </a:endParaRPr>
          </a:p>
          <a:p>
            <a:pPr lvl="2"/>
            <a:endParaRPr lang="en-US" b="1" dirty="0">
              <a:solidFill>
                <a:schemeClr val="tx1"/>
              </a:solidFill>
            </a:endParaRPr>
          </a:p>
          <a:p>
            <a:endParaRPr lang="hi-IN" dirty="0"/>
          </a:p>
        </p:txBody>
      </p:sp>
    </p:spTree>
    <p:extLst>
      <p:ext uri="{BB962C8B-B14F-4D97-AF65-F5344CB8AC3E}">
        <p14:creationId xmlns:p14="http://schemas.microsoft.com/office/powerpoint/2010/main" val="42448421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52BB-F4F7-4311-BA83-438DBB6F4B3F}"/>
              </a:ext>
            </a:extLst>
          </p:cNvPr>
          <p:cNvSpPr>
            <a:spLocks noGrp="1"/>
          </p:cNvSpPr>
          <p:nvPr>
            <p:ph type="title"/>
          </p:nvPr>
        </p:nvSpPr>
        <p:spPr>
          <a:xfrm>
            <a:off x="677334" y="609600"/>
            <a:ext cx="8596668" cy="6248400"/>
          </a:xfrm>
        </p:spPr>
        <p:txBody>
          <a:bodyPr>
            <a:normAutofit/>
          </a:bodyPr>
          <a:lstStyle/>
          <a:p>
            <a:r>
              <a:rPr lang="en-US" sz="2400" b="1" dirty="0">
                <a:solidFill>
                  <a:schemeClr val="tx1"/>
                </a:solidFill>
                <a:latin typeface="+mn-lt"/>
                <a:ea typeface="SimSun-ExtB" panose="02010609060101010101" pitchFamily="49" charset="-122"/>
              </a:rPr>
              <a:t>Example:</a:t>
            </a:r>
            <a:br>
              <a:rPr lang="en-US" sz="1600" b="1" dirty="0">
                <a:solidFill>
                  <a:schemeClr val="tx1"/>
                </a:solidFill>
              </a:rPr>
            </a:br>
            <a:br>
              <a:rPr lang="en-US" sz="1600" b="1"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a 3*3 array of normally distributed random  values \n with mean 1 and standard deviation 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g = np.random.normal(1, 2, (3,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print(g)</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3*3 array of random integers in the interval [1, 10)”)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h = np.random.randint(1,2, (3,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print(h)</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3*3 identity matrix:”)</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I = np.eye(3)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print(i)</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print(“Create an uninitialized array of three integers: \n The values will be whatever happens to already exist at that memory location”)</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j = np.empty(3)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print(j)</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endParaRPr lang="hi-IN" sz="1600"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28358221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89A42-E735-4AA7-9CA3-3D24D11C9BF3}"/>
              </a:ext>
            </a:extLst>
          </p:cNvPr>
          <p:cNvSpPr>
            <a:spLocks noGrp="1"/>
          </p:cNvSpPr>
          <p:nvPr>
            <p:ph type="title"/>
          </p:nvPr>
        </p:nvSpPr>
        <p:spPr>
          <a:xfrm>
            <a:off x="747673" y="736210"/>
            <a:ext cx="8596668" cy="6248400"/>
          </a:xfrm>
        </p:spPr>
        <p:txBody>
          <a:bodyPr>
            <a:normAutofit/>
          </a:bodyPr>
          <a:lstStyle/>
          <a:p>
            <a:r>
              <a:rPr lang="en-US" sz="2400" b="1" dirty="0">
                <a:solidFill>
                  <a:schemeClr val="tx1"/>
                </a:solidFill>
                <a:latin typeface="+mn-lt"/>
              </a:rPr>
              <a:t>Output:</a:t>
            </a:r>
            <a:br>
              <a:rPr lang="en-US" sz="1600" b="1" dirty="0">
                <a:solidFill>
                  <a:schemeClr val="tx1"/>
                </a:solidFill>
              </a:rPr>
            </a:br>
            <a:br>
              <a:rPr lang="en-US" sz="1600" dirty="0">
                <a:solidFill>
                  <a:schemeClr val="tx1"/>
                </a:solidFill>
              </a:rPr>
            </a:br>
            <a:r>
              <a:rPr lang="en-US" sz="1800" dirty="0">
                <a:solidFill>
                  <a:schemeClr val="tx1"/>
                </a:solidFill>
                <a:latin typeface="SimSun-ExtB" panose="02010609060101010101" pitchFamily="49" charset="-122"/>
                <a:ea typeface="SimSun-ExtB" panose="02010609060101010101" pitchFamily="49" charset="-122"/>
              </a:rPr>
              <a:t>Create a 3*3 array of normally distributed random values with mean 1 and standard deviation 2</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[[3.03075879 1.09294146 -0.19074836]</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[-3.012742706 2.54146829 0.36040579]</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[-1.777802 1.20761752 2.60656471]]</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Create a 3*3 array of random integers in the interval [1, 10)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[[8 3 4]</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[5 4 3]</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[3 1 4]</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Create a 3*3 identity matrix:</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[[1. 0. 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[0. 1. 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[0. 0. 1.]]</a:t>
            </a:r>
            <a:br>
              <a:rPr lang="en-US" sz="1800" dirty="0">
                <a:solidFill>
                  <a:schemeClr val="tx1"/>
                </a:solidFill>
                <a:latin typeface="SimSun-ExtB" panose="02010609060101010101" pitchFamily="49" charset="-122"/>
                <a:ea typeface="SimSun-ExtB" panose="02010609060101010101" pitchFamily="49" charset="-122"/>
              </a:rPr>
            </a:br>
            <a:br>
              <a:rPr lang="en-US" sz="1800" b="1" dirty="0">
                <a:solidFill>
                  <a:schemeClr val="tx1"/>
                </a:solidFill>
                <a:latin typeface="SimSun-ExtB" panose="02010609060101010101" pitchFamily="49" charset="-122"/>
                <a:ea typeface="SimSun-ExtB" panose="02010609060101010101" pitchFamily="49" charset="-122"/>
              </a:rPr>
            </a:br>
            <a:endParaRPr lang="hi-IN" sz="1800" b="1"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338464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F5026-FACE-42EB-B6BD-CB0DC4B0FD74}"/>
              </a:ext>
            </a:extLst>
          </p:cNvPr>
          <p:cNvSpPr>
            <a:spLocks noGrp="1"/>
          </p:cNvSpPr>
          <p:nvPr>
            <p:ph type="title"/>
          </p:nvPr>
        </p:nvSpPr>
        <p:spPr>
          <a:xfrm>
            <a:off x="677334" y="609600"/>
            <a:ext cx="8596668" cy="6248400"/>
          </a:xfrm>
        </p:spPr>
        <p:txBody>
          <a:bodyPr>
            <a:normAutofit fontScale="90000"/>
          </a:bodyPr>
          <a:lstStyle/>
          <a:p>
            <a:r>
              <a:rPr lang="en-US" sz="4400" b="1" dirty="0">
                <a:solidFill>
                  <a:srgbClr val="00B0F0"/>
                </a:solidFill>
              </a:rPr>
              <a:t>Data types</a:t>
            </a:r>
            <a:br>
              <a:rPr lang="en-US" sz="4400" b="1" dirty="0">
                <a:solidFill>
                  <a:srgbClr val="00B0F0"/>
                </a:solidFill>
              </a:rPr>
            </a:br>
            <a:br>
              <a:rPr lang="en-US" sz="4400" b="1" dirty="0">
                <a:solidFill>
                  <a:srgbClr val="00B0F0"/>
                </a:solidFill>
              </a:rPr>
            </a:br>
            <a:r>
              <a:rPr lang="en-US" b="1" dirty="0">
                <a:solidFill>
                  <a:schemeClr val="tx1"/>
                </a:solidFill>
              </a:rPr>
              <a:t>     </a:t>
            </a:r>
            <a:r>
              <a:rPr lang="en-US" sz="2800" b="1" dirty="0">
                <a:solidFill>
                  <a:schemeClr val="accent4"/>
                </a:solidFill>
              </a:rPr>
              <a:t>It </a:t>
            </a:r>
            <a:r>
              <a:rPr lang="en-US" sz="2800" dirty="0">
                <a:solidFill>
                  <a:schemeClr val="accent4"/>
                </a:solidFill>
              </a:rPr>
              <a:t>is the classification of data items that represent a       kind of value which determines what operations can be performed on that data.</a:t>
            </a:r>
            <a:br>
              <a:rPr lang="en-US" sz="2800" dirty="0">
                <a:solidFill>
                  <a:schemeClr val="accent4"/>
                </a:solidFill>
              </a:rPr>
            </a:br>
            <a:br>
              <a:rPr lang="en-US" sz="2800" dirty="0">
                <a:solidFill>
                  <a:schemeClr val="tx1"/>
                </a:solidFill>
              </a:rPr>
            </a:br>
            <a:r>
              <a:rPr lang="en-US" sz="2800" dirty="0">
                <a:solidFill>
                  <a:schemeClr val="tx1"/>
                </a:solidFill>
              </a:rPr>
              <a:t>      </a:t>
            </a:r>
            <a:r>
              <a:rPr lang="en-US" sz="2800" dirty="0">
                <a:solidFill>
                  <a:schemeClr val="accent4"/>
                </a:solidFill>
              </a:rPr>
              <a:t>In python the numeric, non-numeric and Boolean (true/false)data are the most used data types.</a:t>
            </a:r>
            <a:br>
              <a:rPr lang="en-US" sz="2800" dirty="0">
                <a:solidFill>
                  <a:schemeClr val="accent4"/>
                </a:solidFill>
              </a:rPr>
            </a:br>
            <a:br>
              <a:rPr lang="en-US" sz="2800" dirty="0">
                <a:solidFill>
                  <a:schemeClr val="accent4"/>
                </a:solidFill>
              </a:rPr>
            </a:br>
            <a:r>
              <a:rPr lang="en-US" sz="2800" dirty="0">
                <a:solidFill>
                  <a:schemeClr val="tx1"/>
                </a:solidFill>
              </a:rPr>
              <a:t>      </a:t>
            </a:r>
            <a:r>
              <a:rPr lang="en-US" sz="2800" dirty="0">
                <a:solidFill>
                  <a:schemeClr val="accent4"/>
                </a:solidFill>
              </a:rPr>
              <a:t>NumPy supports a much greater variety of numerical types than Python does. The following table shows different scalar data types defined in NumPy.</a:t>
            </a:r>
            <a:br>
              <a:rPr lang="en-US" sz="2800" b="1" dirty="0">
                <a:solidFill>
                  <a:schemeClr val="accent4"/>
                </a:solidFill>
              </a:rPr>
            </a:br>
            <a:r>
              <a:rPr lang="en-US" sz="2800" b="1" dirty="0">
                <a:solidFill>
                  <a:schemeClr val="accent4"/>
                </a:solidFill>
              </a:rPr>
              <a:t>   </a:t>
            </a:r>
            <a:endParaRPr lang="hi-IN" sz="2800" b="1" dirty="0">
              <a:solidFill>
                <a:schemeClr val="accent4"/>
              </a:solidFill>
            </a:endParaRPr>
          </a:p>
        </p:txBody>
      </p:sp>
      <p:sp>
        <p:nvSpPr>
          <p:cNvPr id="3" name="Oval 2">
            <a:extLst>
              <a:ext uri="{FF2B5EF4-FFF2-40B4-BE49-F238E27FC236}">
                <a16:creationId xmlns:a16="http://schemas.microsoft.com/office/drawing/2014/main" id="{E45F6838-B967-43D6-806C-3556C84ED7C3}"/>
              </a:ext>
            </a:extLst>
          </p:cNvPr>
          <p:cNvSpPr/>
          <p:nvPr/>
        </p:nvSpPr>
        <p:spPr>
          <a:xfrm>
            <a:off x="886265" y="1959843"/>
            <a:ext cx="196947" cy="1969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a:p>
        </p:txBody>
      </p:sp>
      <p:sp>
        <p:nvSpPr>
          <p:cNvPr id="4" name="Oval 3">
            <a:extLst>
              <a:ext uri="{FF2B5EF4-FFF2-40B4-BE49-F238E27FC236}">
                <a16:creationId xmlns:a16="http://schemas.microsoft.com/office/drawing/2014/main" id="{87879B7D-1D94-444B-9DD6-4F59132E3964}"/>
              </a:ext>
            </a:extLst>
          </p:cNvPr>
          <p:cNvSpPr/>
          <p:nvPr/>
        </p:nvSpPr>
        <p:spPr>
          <a:xfrm>
            <a:off x="886264" y="3536852"/>
            <a:ext cx="196947" cy="1969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a:p>
        </p:txBody>
      </p:sp>
      <p:sp>
        <p:nvSpPr>
          <p:cNvPr id="5" name="Oval 4">
            <a:extLst>
              <a:ext uri="{FF2B5EF4-FFF2-40B4-BE49-F238E27FC236}">
                <a16:creationId xmlns:a16="http://schemas.microsoft.com/office/drawing/2014/main" id="{2B643763-ECA9-4107-A9F1-10F7E6F75686}"/>
              </a:ext>
            </a:extLst>
          </p:cNvPr>
          <p:cNvSpPr/>
          <p:nvPr/>
        </p:nvSpPr>
        <p:spPr>
          <a:xfrm>
            <a:off x="818371" y="4689589"/>
            <a:ext cx="196947" cy="1969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a:p>
        </p:txBody>
      </p:sp>
    </p:spTree>
    <p:extLst>
      <p:ext uri="{BB962C8B-B14F-4D97-AF65-F5344CB8AC3E}">
        <p14:creationId xmlns:p14="http://schemas.microsoft.com/office/powerpoint/2010/main" val="1573573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A75E-9775-41B9-A793-0A8ED1C9AE51}"/>
              </a:ext>
            </a:extLst>
          </p:cNvPr>
          <p:cNvSpPr>
            <a:spLocks noGrp="1"/>
          </p:cNvSpPr>
          <p:nvPr>
            <p:ph type="title"/>
          </p:nvPr>
        </p:nvSpPr>
        <p:spPr>
          <a:xfrm>
            <a:off x="677334" y="609600"/>
            <a:ext cx="8596668" cy="6248400"/>
          </a:xfrm>
        </p:spPr>
        <p:txBody>
          <a:bodyPr>
            <a:normAutofit fontScale="90000"/>
          </a:bodyPr>
          <a:lstStyle/>
          <a:p>
            <a:r>
              <a:rPr lang="en-US" sz="4900" b="1" dirty="0">
                <a:solidFill>
                  <a:srgbClr val="00B0F0"/>
                </a:solidFill>
              </a:rPr>
              <a:t>Data Types</a:t>
            </a:r>
            <a:br>
              <a:rPr lang="en-US" b="1" dirty="0">
                <a:solidFill>
                  <a:schemeClr val="tx1"/>
                </a:solidFill>
              </a:rPr>
            </a:br>
            <a:r>
              <a:rPr lang="en-US" b="1" dirty="0">
                <a:solidFill>
                  <a:schemeClr val="tx1"/>
                </a:solidFill>
              </a:rPr>
              <a:t> </a:t>
            </a:r>
            <a:br>
              <a:rPr lang="en-US" b="1" dirty="0">
                <a:solidFill>
                  <a:schemeClr val="tx1"/>
                </a:solidFill>
              </a:rPr>
            </a:br>
            <a:r>
              <a:rPr lang="en-US" sz="1800" b="1" dirty="0">
                <a:solidFill>
                  <a:schemeClr val="tx1"/>
                </a:solidFill>
              </a:rPr>
              <a:t>bool_     </a:t>
            </a:r>
            <a:r>
              <a:rPr lang="en-US" sz="1800" dirty="0">
                <a:solidFill>
                  <a:schemeClr val="tx1"/>
                </a:solidFill>
              </a:rPr>
              <a:t>Boolean (true or false) stored as a byte.</a:t>
            </a:r>
            <a:br>
              <a:rPr lang="en-US" sz="1800" dirty="0">
                <a:solidFill>
                  <a:schemeClr val="tx1"/>
                </a:solidFill>
              </a:rPr>
            </a:br>
            <a:br>
              <a:rPr lang="en-US" sz="1800" dirty="0">
                <a:solidFill>
                  <a:schemeClr val="tx1"/>
                </a:solidFill>
              </a:rPr>
            </a:br>
            <a:r>
              <a:rPr lang="en-US" sz="1800" b="1" dirty="0">
                <a:solidFill>
                  <a:schemeClr val="tx1"/>
                </a:solidFill>
              </a:rPr>
              <a:t>Int_</a:t>
            </a:r>
            <a:r>
              <a:rPr lang="en-US" sz="1800" dirty="0">
                <a:solidFill>
                  <a:schemeClr val="tx1"/>
                </a:solidFill>
              </a:rPr>
              <a:t>       Default integer type(Same as Clang; normally either int64 or int32)</a:t>
            </a:r>
            <a:br>
              <a:rPr lang="en-US" sz="1800" dirty="0">
                <a:solidFill>
                  <a:schemeClr val="tx1"/>
                </a:solidFill>
              </a:rPr>
            </a:br>
            <a:br>
              <a:rPr lang="en-US" sz="1800" dirty="0">
                <a:solidFill>
                  <a:schemeClr val="tx1"/>
                </a:solidFill>
              </a:rPr>
            </a:br>
            <a:r>
              <a:rPr lang="en-US" sz="1800" b="1" dirty="0">
                <a:solidFill>
                  <a:schemeClr val="tx1"/>
                </a:solidFill>
              </a:rPr>
              <a:t>intc _</a:t>
            </a:r>
            <a:r>
              <a:rPr lang="en-US" sz="1800" dirty="0">
                <a:solidFill>
                  <a:schemeClr val="tx1"/>
                </a:solidFill>
              </a:rPr>
              <a:t>      Identcial to C int(normally int32 or int64)</a:t>
            </a:r>
            <a:br>
              <a:rPr lang="en-US" sz="1800" dirty="0">
                <a:solidFill>
                  <a:schemeClr val="tx1"/>
                </a:solidFill>
              </a:rPr>
            </a:br>
            <a:br>
              <a:rPr lang="en-US" sz="1800" dirty="0">
                <a:solidFill>
                  <a:schemeClr val="tx1"/>
                </a:solidFill>
              </a:rPr>
            </a:br>
            <a:r>
              <a:rPr lang="en-US" sz="1800" b="1" dirty="0">
                <a:solidFill>
                  <a:schemeClr val="tx1"/>
                </a:solidFill>
              </a:rPr>
              <a:t>intp_</a:t>
            </a:r>
            <a:r>
              <a:rPr lang="en-US" sz="1800" dirty="0">
                <a:solidFill>
                  <a:schemeClr val="tx1"/>
                </a:solidFill>
              </a:rPr>
              <a:t>       Integer used for indexing(same as C ssize_t; normally either int32 or int64)</a:t>
            </a:r>
            <a:br>
              <a:rPr lang="en-US" sz="1800" dirty="0">
                <a:solidFill>
                  <a:schemeClr val="tx1"/>
                </a:solidFill>
              </a:rPr>
            </a:br>
            <a:br>
              <a:rPr lang="en-US" sz="1800" dirty="0">
                <a:solidFill>
                  <a:schemeClr val="tx1"/>
                </a:solidFill>
              </a:rPr>
            </a:br>
            <a:r>
              <a:rPr lang="en-US" sz="1800" b="1" dirty="0">
                <a:solidFill>
                  <a:schemeClr val="tx1"/>
                </a:solidFill>
              </a:rPr>
              <a:t>int8_</a:t>
            </a:r>
            <a:r>
              <a:rPr lang="en-US" sz="1800" dirty="0">
                <a:solidFill>
                  <a:schemeClr val="tx1"/>
                </a:solidFill>
              </a:rPr>
              <a:t>       Byte (-128 to 127)</a:t>
            </a:r>
            <a:br>
              <a:rPr lang="en-US" sz="1800" dirty="0">
                <a:solidFill>
                  <a:schemeClr val="tx1"/>
                </a:solidFill>
              </a:rPr>
            </a:br>
            <a:br>
              <a:rPr lang="en-US" sz="1800" dirty="0">
                <a:solidFill>
                  <a:schemeClr val="tx1"/>
                </a:solidFill>
              </a:rPr>
            </a:br>
            <a:r>
              <a:rPr lang="en-US" sz="1800" b="1" dirty="0">
                <a:solidFill>
                  <a:schemeClr val="tx1"/>
                </a:solidFill>
              </a:rPr>
              <a:t>int16_</a:t>
            </a:r>
            <a:r>
              <a:rPr lang="en-US" sz="1800" dirty="0">
                <a:solidFill>
                  <a:schemeClr val="tx1"/>
                </a:solidFill>
              </a:rPr>
              <a:t>       Integer(-32768to 32767)</a:t>
            </a:r>
            <a:br>
              <a:rPr lang="en-US" sz="1800" dirty="0">
                <a:solidFill>
                  <a:schemeClr val="tx1"/>
                </a:solidFill>
              </a:rPr>
            </a:br>
            <a:br>
              <a:rPr lang="en-US" sz="1800" dirty="0">
                <a:solidFill>
                  <a:schemeClr val="tx1"/>
                </a:solidFill>
              </a:rPr>
            </a:br>
            <a:r>
              <a:rPr lang="en-US" sz="1800" b="1" dirty="0">
                <a:solidFill>
                  <a:schemeClr val="tx1"/>
                </a:solidFill>
              </a:rPr>
              <a:t>int32_</a:t>
            </a:r>
            <a:r>
              <a:rPr lang="en-US" sz="1800" dirty="0">
                <a:solidFill>
                  <a:schemeClr val="tx1"/>
                </a:solidFill>
              </a:rPr>
              <a:t>       Integer(-2147483648 to 2147483647)</a:t>
            </a:r>
            <a:br>
              <a:rPr lang="en-US" sz="1800" dirty="0">
                <a:solidFill>
                  <a:schemeClr val="tx1"/>
                </a:solidFill>
              </a:rPr>
            </a:br>
            <a:br>
              <a:rPr lang="en-US" sz="1800" dirty="0">
                <a:solidFill>
                  <a:schemeClr val="tx1"/>
                </a:solidFill>
              </a:rPr>
            </a:br>
            <a:r>
              <a:rPr lang="en-US" sz="1800" b="1" dirty="0">
                <a:solidFill>
                  <a:schemeClr val="tx1"/>
                </a:solidFill>
              </a:rPr>
              <a:t>int64 _</a:t>
            </a:r>
            <a:r>
              <a:rPr lang="en-US" sz="1800" dirty="0">
                <a:solidFill>
                  <a:schemeClr val="tx1"/>
                </a:solidFill>
              </a:rPr>
              <a:t>      Integer(-9223372036854775808 to 9223372036854775807)</a:t>
            </a:r>
            <a:br>
              <a:rPr lang="en-US" sz="1800" dirty="0">
                <a:solidFill>
                  <a:schemeClr val="tx1"/>
                </a:solidFill>
              </a:rPr>
            </a:br>
            <a:br>
              <a:rPr lang="en-US" sz="1800" dirty="0">
                <a:solidFill>
                  <a:schemeClr val="tx1"/>
                </a:solidFill>
              </a:rPr>
            </a:br>
            <a:r>
              <a:rPr lang="en-US" sz="1800" b="1" dirty="0">
                <a:solidFill>
                  <a:schemeClr val="tx1"/>
                </a:solidFill>
              </a:rPr>
              <a:t>uint8_</a:t>
            </a:r>
            <a:r>
              <a:rPr lang="en-US" sz="1800" dirty="0">
                <a:solidFill>
                  <a:schemeClr val="tx1"/>
                </a:solidFill>
              </a:rPr>
              <a:t>       Unsingned integer(0 to 255)</a:t>
            </a:r>
            <a:br>
              <a:rPr lang="en-US" sz="1800" dirty="0">
                <a:solidFill>
                  <a:schemeClr val="tx1"/>
                </a:solidFill>
              </a:rPr>
            </a:br>
            <a:br>
              <a:rPr lang="en-US" sz="1800" dirty="0">
                <a:solidFill>
                  <a:schemeClr val="tx1"/>
                </a:solidFill>
              </a:rPr>
            </a:br>
            <a:r>
              <a:rPr lang="en-US" sz="1800" b="1" dirty="0">
                <a:solidFill>
                  <a:schemeClr val="tx1"/>
                </a:solidFill>
              </a:rPr>
              <a:t>uint16_</a:t>
            </a:r>
            <a:r>
              <a:rPr lang="en-US" sz="1800" dirty="0">
                <a:solidFill>
                  <a:schemeClr val="tx1"/>
                </a:solidFill>
              </a:rPr>
              <a:t>      Unsigned integer (0 to 65535)  </a:t>
            </a:r>
            <a:br>
              <a:rPr lang="en-US" sz="1800" b="1" dirty="0">
                <a:solidFill>
                  <a:schemeClr val="tx1"/>
                </a:solidFill>
              </a:rPr>
            </a:br>
            <a:endParaRPr lang="hi-IN" sz="1800" b="1" dirty="0">
              <a:solidFill>
                <a:schemeClr val="tx1"/>
              </a:solidFill>
            </a:endParaRPr>
          </a:p>
        </p:txBody>
      </p:sp>
    </p:spTree>
    <p:extLst>
      <p:ext uri="{BB962C8B-B14F-4D97-AF65-F5344CB8AC3E}">
        <p14:creationId xmlns:p14="http://schemas.microsoft.com/office/powerpoint/2010/main" val="40468431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48E9-029B-4921-B7A8-0F55E7F92A88}"/>
              </a:ext>
            </a:extLst>
          </p:cNvPr>
          <p:cNvSpPr>
            <a:spLocks noGrp="1"/>
          </p:cNvSpPr>
          <p:nvPr>
            <p:ph type="title"/>
          </p:nvPr>
        </p:nvSpPr>
        <p:spPr>
          <a:xfrm>
            <a:off x="0" y="609600"/>
            <a:ext cx="12192000" cy="6248400"/>
          </a:xfrm>
        </p:spPr>
        <p:txBody>
          <a:bodyPr>
            <a:noAutofit/>
          </a:bodyPr>
          <a:lstStyle/>
          <a:p>
            <a:r>
              <a:rPr lang="en-US" sz="1800" dirty="0">
                <a:solidFill>
                  <a:schemeClr val="tx1"/>
                </a:solidFill>
              </a:rPr>
              <a:t>unit32_                     Unsingned  integer(0 to 429496729)</a:t>
            </a:r>
            <a:br>
              <a:rPr lang="en-US" sz="1800" dirty="0">
                <a:solidFill>
                  <a:schemeClr val="tx1"/>
                </a:solidFill>
              </a:rPr>
            </a:br>
            <a:br>
              <a:rPr lang="en-US" sz="1800" dirty="0">
                <a:solidFill>
                  <a:schemeClr val="tx1"/>
                </a:solidFill>
              </a:rPr>
            </a:br>
            <a:r>
              <a:rPr lang="en-US" sz="1800" dirty="0">
                <a:solidFill>
                  <a:schemeClr val="tx1"/>
                </a:solidFill>
              </a:rPr>
              <a:t>unit64_                    Unsingned integer(0 to 18446744073709551615)</a:t>
            </a:r>
            <a:br>
              <a:rPr lang="en-US" sz="1800" dirty="0">
                <a:solidFill>
                  <a:schemeClr val="tx1"/>
                </a:solidFill>
              </a:rPr>
            </a:br>
            <a:br>
              <a:rPr lang="en-US" sz="1800" dirty="0">
                <a:solidFill>
                  <a:schemeClr val="tx1"/>
                </a:solidFill>
              </a:rPr>
            </a:br>
            <a:r>
              <a:rPr lang="en-US" sz="1800" dirty="0">
                <a:solidFill>
                  <a:schemeClr val="tx1"/>
                </a:solidFill>
              </a:rPr>
              <a:t>float_                      Shorthand for float64</a:t>
            </a:r>
            <a:br>
              <a:rPr lang="en-US" sz="1800" dirty="0">
                <a:solidFill>
                  <a:schemeClr val="tx1"/>
                </a:solidFill>
              </a:rPr>
            </a:br>
            <a:br>
              <a:rPr lang="en-US" sz="1800" dirty="0">
                <a:solidFill>
                  <a:schemeClr val="tx1"/>
                </a:solidFill>
              </a:rPr>
            </a:br>
            <a:r>
              <a:rPr lang="en-US" sz="1800" dirty="0">
                <a:solidFill>
                  <a:schemeClr val="tx1"/>
                </a:solidFill>
              </a:rPr>
              <a:t>float _                      Half precision float: sign bit,5 bits exponent, 10,bits mantissa</a:t>
            </a:r>
            <a:br>
              <a:rPr lang="en-US" sz="1800" dirty="0">
                <a:solidFill>
                  <a:schemeClr val="tx1"/>
                </a:solidFill>
              </a:rPr>
            </a:br>
            <a:br>
              <a:rPr lang="en-US" sz="1800" dirty="0">
                <a:solidFill>
                  <a:schemeClr val="tx1"/>
                </a:solidFill>
              </a:rPr>
            </a:br>
            <a:r>
              <a:rPr lang="en-US" sz="1800" dirty="0">
                <a:solidFill>
                  <a:schemeClr val="tx1"/>
                </a:solidFill>
              </a:rPr>
              <a:t>float32                   Single precision float: sign bit,8 bits exponent, 23,bits mantissa</a:t>
            </a:r>
            <a:br>
              <a:rPr lang="en-US" sz="1800" dirty="0">
                <a:solidFill>
                  <a:schemeClr val="tx1"/>
                </a:solidFill>
              </a:rPr>
            </a:br>
            <a:br>
              <a:rPr lang="en-US" sz="1800" dirty="0">
                <a:solidFill>
                  <a:schemeClr val="tx1"/>
                </a:solidFill>
              </a:rPr>
            </a:br>
            <a:r>
              <a:rPr lang="en-US" sz="1800" dirty="0">
                <a:solidFill>
                  <a:schemeClr val="tx1"/>
                </a:solidFill>
              </a:rPr>
              <a:t>float64                  Double precision float: sign bit,11 bits exponent, 52,bits mantissa</a:t>
            </a:r>
            <a:br>
              <a:rPr lang="en-US" sz="1800" dirty="0">
                <a:solidFill>
                  <a:schemeClr val="tx1"/>
                </a:solidFill>
              </a:rPr>
            </a:br>
            <a:br>
              <a:rPr lang="en-US" sz="1800" dirty="0">
                <a:solidFill>
                  <a:schemeClr val="tx1"/>
                </a:solidFill>
              </a:rPr>
            </a:br>
            <a:r>
              <a:rPr lang="en-US" sz="1800" dirty="0">
                <a:solidFill>
                  <a:schemeClr val="tx1"/>
                </a:solidFill>
              </a:rPr>
              <a:t>complex_             Shorthand for complex128</a:t>
            </a:r>
            <a:br>
              <a:rPr lang="en-US" sz="1800" dirty="0">
                <a:solidFill>
                  <a:schemeClr val="tx1"/>
                </a:solidFill>
              </a:rPr>
            </a:br>
            <a:br>
              <a:rPr lang="en-US" sz="1800" dirty="0">
                <a:solidFill>
                  <a:schemeClr val="tx1"/>
                </a:solidFill>
              </a:rPr>
            </a:br>
            <a:r>
              <a:rPr lang="en-US" sz="1800" dirty="0">
                <a:solidFill>
                  <a:schemeClr val="tx1"/>
                </a:solidFill>
              </a:rPr>
              <a:t>complex64           Complex number, represented by two 32-bit floats (real and  imaginary components)</a:t>
            </a:r>
            <a:br>
              <a:rPr lang="en-US" sz="1800" dirty="0">
                <a:solidFill>
                  <a:schemeClr val="tx1"/>
                </a:solidFill>
              </a:rPr>
            </a:br>
            <a:br>
              <a:rPr lang="en-US" sz="1800" dirty="0">
                <a:solidFill>
                  <a:schemeClr val="tx1"/>
                </a:solidFill>
              </a:rPr>
            </a:br>
            <a:r>
              <a:rPr lang="en-US" sz="1800" dirty="0">
                <a:solidFill>
                  <a:schemeClr val="tx1"/>
                </a:solidFill>
              </a:rPr>
              <a:t>complex128_       Complex number, represented by two 64-bit floats (real and imaginary components)</a:t>
            </a:r>
            <a:br>
              <a:rPr lang="en-US" sz="1800" dirty="0">
                <a:solidFill>
                  <a:schemeClr val="tx1"/>
                </a:solidFill>
              </a:rPr>
            </a:br>
            <a:br>
              <a:rPr lang="en-US" sz="1800" dirty="0">
                <a:solidFill>
                  <a:schemeClr val="tx1"/>
                </a:solidFill>
              </a:rPr>
            </a:br>
            <a:br>
              <a:rPr lang="en-US" sz="1800" dirty="0">
                <a:solidFill>
                  <a:schemeClr val="tx1"/>
                </a:solidFill>
              </a:rPr>
            </a:br>
            <a:br>
              <a:rPr lang="en-US" sz="1800" dirty="0">
                <a:solidFill>
                  <a:schemeClr val="tx1"/>
                </a:solidFill>
              </a:rPr>
            </a:br>
            <a:endParaRPr lang="hi-IN" sz="1800" dirty="0">
              <a:solidFill>
                <a:schemeClr val="tx1"/>
              </a:solidFill>
            </a:endParaRPr>
          </a:p>
        </p:txBody>
      </p:sp>
    </p:spTree>
    <p:extLst>
      <p:ext uri="{BB962C8B-B14F-4D97-AF65-F5344CB8AC3E}">
        <p14:creationId xmlns:p14="http://schemas.microsoft.com/office/powerpoint/2010/main" val="40124155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1ED5B-AE75-46E3-8ACA-32D487E40C37}"/>
              </a:ext>
            </a:extLst>
          </p:cNvPr>
          <p:cNvSpPr>
            <a:spLocks noGrp="1"/>
          </p:cNvSpPr>
          <p:nvPr>
            <p:ph type="title"/>
          </p:nvPr>
        </p:nvSpPr>
        <p:spPr>
          <a:xfrm>
            <a:off x="677334" y="609600"/>
            <a:ext cx="8596668" cy="6248400"/>
          </a:xfrm>
        </p:spPr>
        <p:txBody>
          <a:bodyPr>
            <a:normAutofit fontScale="90000"/>
          </a:bodyPr>
          <a:lstStyle/>
          <a:p>
            <a:r>
              <a:rPr lang="en-US" sz="4400" b="1" dirty="0">
                <a:solidFill>
                  <a:srgbClr val="00B0F0"/>
                </a:solidFill>
              </a:rPr>
              <a:t>Array Attributes</a:t>
            </a:r>
            <a:br>
              <a:rPr lang="en-US" b="1" dirty="0">
                <a:solidFill>
                  <a:schemeClr val="tx1"/>
                </a:solidFill>
              </a:rPr>
            </a:br>
            <a:br>
              <a:rPr lang="en-US" b="1" dirty="0">
                <a:solidFill>
                  <a:schemeClr val="tx1"/>
                </a:solidFill>
              </a:rPr>
            </a:br>
            <a:r>
              <a:rPr lang="en-US" sz="2000" b="1" dirty="0">
                <a:solidFill>
                  <a:schemeClr val="accent4"/>
                </a:solidFill>
              </a:rPr>
              <a:t>It</a:t>
            </a:r>
            <a:r>
              <a:rPr lang="en-US" sz="2000" dirty="0">
                <a:solidFill>
                  <a:schemeClr val="accent4"/>
                </a:solidFill>
              </a:rPr>
              <a:t> is the attribute which reflects information that is essential to the array itself.</a:t>
            </a:r>
            <a:br>
              <a:rPr lang="en-US" sz="2000" dirty="0">
                <a:solidFill>
                  <a:schemeClr val="accent4"/>
                </a:solidFill>
              </a:rPr>
            </a:br>
            <a:r>
              <a:rPr lang="en-US" sz="2000" dirty="0">
                <a:solidFill>
                  <a:schemeClr val="accent4"/>
                </a:solidFill>
              </a:rPr>
              <a:t>Generally , accessing an array through its attributes allows you to get and sometimes set intrinsic properties of the array without creating a new array.</a:t>
            </a:r>
            <a:br>
              <a:rPr lang="en-US" sz="2000" dirty="0">
                <a:solidFill>
                  <a:schemeClr val="accent4"/>
                </a:solidFill>
              </a:rPr>
            </a:br>
            <a:br>
              <a:rPr lang="en-US" sz="2000" dirty="0">
                <a:solidFill>
                  <a:schemeClr val="accent4"/>
                </a:solidFill>
              </a:rPr>
            </a:br>
            <a:r>
              <a:rPr lang="en-US" sz="2000" dirty="0">
                <a:solidFill>
                  <a:schemeClr val="tx1"/>
                </a:solidFill>
              </a:rPr>
              <a:t>The various array attributes of NumPy are listed below.</a:t>
            </a:r>
            <a:br>
              <a:rPr lang="en-US" sz="2000" dirty="0">
                <a:solidFill>
                  <a:schemeClr val="tx1"/>
                </a:solidFill>
              </a:rPr>
            </a:br>
            <a:br>
              <a:rPr lang="en-US" sz="1600" dirty="0">
                <a:solidFill>
                  <a:schemeClr val="tx1"/>
                </a:solidFill>
              </a:rPr>
            </a:br>
            <a:r>
              <a:rPr lang="en-US" sz="2700" dirty="0">
                <a:solidFill>
                  <a:srgbClr val="0070C0"/>
                </a:solidFill>
              </a:rPr>
              <a:t>1</a:t>
            </a:r>
            <a:r>
              <a:rPr lang="en-US" sz="2700" b="1" dirty="0">
                <a:solidFill>
                  <a:srgbClr val="0070C0"/>
                </a:solidFill>
              </a:rPr>
              <a:t>.  Shape:    </a:t>
            </a:r>
            <a:r>
              <a:rPr lang="en-US" sz="2000" dirty="0">
                <a:solidFill>
                  <a:schemeClr val="accent4"/>
                </a:solidFill>
              </a:rPr>
              <a:t>This array attribute returns a tuple consisting of array dimensions. It can also be used to resize the array.</a:t>
            </a:r>
            <a:br>
              <a:rPr lang="en-US" sz="2000" dirty="0">
                <a:solidFill>
                  <a:schemeClr val="accent4"/>
                </a:solidFill>
              </a:rPr>
            </a:br>
            <a:br>
              <a:rPr lang="en-US" sz="1600" dirty="0">
                <a:solidFill>
                  <a:schemeClr val="accent4"/>
                </a:solidFill>
              </a:rPr>
            </a:br>
            <a:r>
              <a:rPr lang="en-US" sz="2000" b="1" dirty="0">
                <a:solidFill>
                  <a:schemeClr val="tx1"/>
                </a:solidFill>
              </a:rPr>
              <a:t>Example 1:</a:t>
            </a:r>
            <a:br>
              <a:rPr lang="en-US" sz="2000" dirty="0">
                <a:solidFill>
                  <a:schemeClr val="tx1"/>
                </a:solidFill>
              </a:rPr>
            </a:b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a = np.array([[10,20,30], [40,50,60]])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print(a.shape)</a:t>
            </a:r>
            <a:br>
              <a:rPr lang="en-US" sz="1600" dirty="0">
                <a:solidFill>
                  <a:schemeClr val="tx1"/>
                </a:solidFill>
              </a:rPr>
            </a:br>
            <a:br>
              <a:rPr lang="en-US" sz="1600" dirty="0">
                <a:solidFill>
                  <a:schemeClr val="tx1"/>
                </a:solidFill>
              </a:rPr>
            </a:br>
            <a:r>
              <a:rPr lang="en-US" sz="2000" b="1" dirty="0">
                <a:solidFill>
                  <a:schemeClr val="tx1"/>
                </a:solidFill>
              </a:rPr>
              <a:t>Output:</a:t>
            </a:r>
            <a:br>
              <a:rPr lang="en-US" sz="1600" dirty="0">
                <a:solidFill>
                  <a:schemeClr val="tx1"/>
                </a:solidFill>
              </a:rPr>
            </a:br>
            <a:br>
              <a:rPr lang="en-US" sz="1600" dirty="0">
                <a:solidFill>
                  <a:schemeClr val="tx1"/>
                </a:solidFill>
              </a:rPr>
            </a:br>
            <a:r>
              <a:rPr lang="en-US" sz="1600" dirty="0">
                <a:solidFill>
                  <a:schemeClr val="tx1"/>
                </a:solidFill>
              </a:rPr>
              <a:t>(</a:t>
            </a:r>
            <a:r>
              <a:rPr lang="en-US" sz="1600" dirty="0">
                <a:solidFill>
                  <a:schemeClr val="tx1"/>
                </a:solidFill>
                <a:latin typeface="SimSun-ExtB" panose="02010609060101010101" pitchFamily="49" charset="-122"/>
                <a:ea typeface="SimSun-ExtB" panose="02010609060101010101" pitchFamily="49" charset="-122"/>
              </a:rPr>
              <a:t>20,30)</a:t>
            </a:r>
            <a:endParaRPr lang="hi-IN" b="1"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2818621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DF5D-F3FA-4D93-A144-9DB135BB9ACD}"/>
              </a:ext>
            </a:extLst>
          </p:cNvPr>
          <p:cNvSpPr>
            <a:spLocks noGrp="1"/>
          </p:cNvSpPr>
          <p:nvPr>
            <p:ph type="title"/>
          </p:nvPr>
        </p:nvSpPr>
        <p:spPr>
          <a:xfrm>
            <a:off x="677334" y="609600"/>
            <a:ext cx="8596668" cy="6248400"/>
          </a:xfrm>
        </p:spPr>
        <p:txBody>
          <a:bodyPr>
            <a:normAutofit fontScale="90000"/>
          </a:bodyPr>
          <a:lstStyle/>
          <a:p>
            <a:r>
              <a:rPr lang="en-US" sz="2200" b="1" dirty="0">
                <a:solidFill>
                  <a:schemeClr val="tx1"/>
                </a:solidFill>
              </a:rPr>
              <a:t>Example 2:</a:t>
            </a:r>
            <a:br>
              <a:rPr lang="en-US" sz="1400" b="1" dirty="0">
                <a:solidFill>
                  <a:schemeClr val="tx1"/>
                </a:solidFill>
              </a:rPr>
            </a:br>
            <a:br>
              <a:rPr lang="en-US" sz="1400" b="1" dirty="0">
                <a:solidFill>
                  <a:schemeClr val="tx1"/>
                </a:solidFill>
              </a:rPr>
            </a:br>
            <a:r>
              <a:rPr lang="en-US" sz="1800" dirty="0">
                <a:solidFill>
                  <a:schemeClr val="tx1"/>
                </a:solidFill>
                <a:latin typeface="SimSun-ExtB" panose="02010609060101010101" pitchFamily="49" charset="-122"/>
                <a:ea typeface="SimSun-ExtB" panose="02010609060101010101" pitchFamily="49" charset="-122"/>
              </a:rPr>
              <a:t># resizes the ndarray</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import numpy as np</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a= np.array([[10, 20, 30], [40, 50 60]])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print (a)</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2200" b="1" dirty="0">
                <a:solidFill>
                  <a:schemeClr val="tx1"/>
                </a:solidFill>
                <a:latin typeface="+mn-lt"/>
                <a:ea typeface="SimSun-ExtB" panose="02010609060101010101" pitchFamily="49" charset="-122"/>
              </a:rPr>
              <a:t>Output:</a:t>
            </a:r>
            <a:br>
              <a:rPr lang="en-US" sz="2200" b="1" dirty="0">
                <a:solidFill>
                  <a:schemeClr val="tx1"/>
                </a:solidFill>
                <a:latin typeface="+mn-lt"/>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[ 10  20]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[30 40]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[50 60]]</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2200" dirty="0">
                <a:solidFill>
                  <a:schemeClr val="tx1"/>
                </a:solidFill>
                <a:latin typeface="+mn-lt"/>
                <a:ea typeface="SimSun-ExtB" panose="02010609060101010101" pitchFamily="49" charset="-122"/>
              </a:rPr>
              <a:t>Example 2</a:t>
            </a:r>
            <a:r>
              <a:rPr lang="en-US" sz="2200" dirty="0">
                <a:solidFill>
                  <a:schemeClr val="accent4"/>
                </a:solidFill>
                <a:latin typeface="+mn-lt"/>
                <a:ea typeface="SimSun-ExtB" panose="02010609060101010101" pitchFamily="49" charset="-122"/>
              </a:rPr>
              <a:t>:</a:t>
            </a:r>
            <a:r>
              <a:rPr lang="en-US" sz="1800" dirty="0">
                <a:solidFill>
                  <a:schemeClr val="accent4"/>
                </a:solidFill>
                <a:latin typeface="SimSun-ExtB" panose="02010609060101010101" pitchFamily="49" charset="-122"/>
                <a:ea typeface="SimSun-ExtB" panose="02010609060101010101" pitchFamily="49" charset="-122"/>
              </a:rPr>
              <a:t> NumPy also provides a reshape() function to resize an array.</a:t>
            </a:r>
            <a:br>
              <a:rPr lang="en-US" sz="1800" dirty="0">
                <a:solidFill>
                  <a:schemeClr val="accent4"/>
                </a:solidFill>
                <a:latin typeface="SimSun-ExtB" panose="02010609060101010101" pitchFamily="49" charset="-122"/>
                <a:ea typeface="SimSun-ExtB" panose="02010609060101010101" pitchFamily="49" charset="-122"/>
              </a:rPr>
            </a:br>
            <a:br>
              <a:rPr lang="en-US" sz="1800" dirty="0">
                <a:solidFill>
                  <a:schemeClr val="accent4"/>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Import numpy as np</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a = np.array ([ [10, 20, 30], [40, 50, 60]])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print(a . reshape(3,2))</a:t>
            </a:r>
            <a:br>
              <a:rPr lang="en-US" sz="18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latin typeface="+mn-lt"/>
              </a:rPr>
              <a:t>Output:</a:t>
            </a:r>
            <a:br>
              <a:rPr lang="en-US" sz="1600" b="1" dirty="0">
                <a:solidFill>
                  <a:schemeClr val="tx1"/>
                </a:solidFill>
              </a:rPr>
            </a:br>
            <a:br>
              <a:rPr lang="en-US" sz="1600" b="1"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 [10 20]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[30 40]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[50 60]]</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rPr>
            </a:br>
            <a:br>
              <a:rPr lang="en-US" sz="1400" dirty="0">
                <a:solidFill>
                  <a:schemeClr val="tx1"/>
                </a:solidFill>
              </a:rPr>
            </a:br>
            <a:br>
              <a:rPr lang="en-US" sz="1400" dirty="0">
                <a:solidFill>
                  <a:schemeClr val="tx1"/>
                </a:solidFill>
              </a:rPr>
            </a:br>
            <a:endParaRPr lang="hi-IN" sz="1400" dirty="0">
              <a:solidFill>
                <a:schemeClr val="tx1"/>
              </a:solidFill>
            </a:endParaRPr>
          </a:p>
        </p:txBody>
      </p:sp>
    </p:spTree>
    <p:extLst>
      <p:ext uri="{BB962C8B-B14F-4D97-AF65-F5344CB8AC3E}">
        <p14:creationId xmlns:p14="http://schemas.microsoft.com/office/powerpoint/2010/main" val="2640937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36BE-DB4E-4E65-84E4-0716FAEC08F4}"/>
              </a:ext>
            </a:extLst>
          </p:cNvPr>
          <p:cNvSpPr>
            <a:spLocks noGrp="1"/>
          </p:cNvSpPr>
          <p:nvPr>
            <p:ph type="title"/>
          </p:nvPr>
        </p:nvSpPr>
        <p:spPr>
          <a:xfrm>
            <a:off x="677334" y="609599"/>
            <a:ext cx="8596668" cy="6663397"/>
          </a:xfrm>
        </p:spPr>
        <p:txBody>
          <a:bodyPr>
            <a:normAutofit/>
          </a:bodyPr>
          <a:lstStyle/>
          <a:p>
            <a:r>
              <a:rPr lang="en-US" sz="2000" b="1" dirty="0">
                <a:solidFill>
                  <a:srgbClr val="0070C0"/>
                </a:solidFill>
              </a:rPr>
              <a:t>2 ndim</a:t>
            </a:r>
            <a:r>
              <a:rPr lang="en-US" sz="2000" dirty="0">
                <a:solidFill>
                  <a:schemeClr val="accent4"/>
                </a:solidFill>
              </a:rPr>
              <a:t>: </a:t>
            </a:r>
            <a:r>
              <a:rPr lang="en-US" sz="1600" dirty="0">
                <a:solidFill>
                  <a:schemeClr val="accent4"/>
                </a:solidFill>
              </a:rPr>
              <a:t>This array attribute returns the number of array dimensions.</a:t>
            </a:r>
            <a:br>
              <a:rPr lang="en-US" sz="1600" dirty="0">
                <a:solidFill>
                  <a:schemeClr val="accent4"/>
                </a:solidFill>
              </a:rPr>
            </a:br>
            <a:br>
              <a:rPr lang="en-US" sz="1600" dirty="0">
                <a:solidFill>
                  <a:schemeClr val="accent4"/>
                </a:solidFill>
              </a:rPr>
            </a:br>
            <a:r>
              <a:rPr lang="en-US" sz="1600" b="1" dirty="0">
                <a:solidFill>
                  <a:schemeClr val="tx1"/>
                </a:solidFill>
              </a:rPr>
              <a:t>Example 1</a:t>
            </a:r>
            <a:r>
              <a:rPr lang="en-US" sz="2000" dirty="0">
                <a:solidFill>
                  <a:schemeClr val="tx1"/>
                </a:solidFill>
              </a:rPr>
              <a:t>: </a:t>
            </a:r>
            <a:r>
              <a:rPr lang="en-US" sz="1600" dirty="0">
                <a:solidFill>
                  <a:schemeClr val="tx1"/>
                </a:solidFill>
              </a:rPr>
              <a:t>An Array of evenly spaced numbers.</a:t>
            </a:r>
            <a:br>
              <a:rPr lang="en-US" sz="1600" dirty="0">
                <a:solidFill>
                  <a:schemeClr val="tx1"/>
                </a:solidFill>
              </a:rPr>
            </a:br>
            <a:br>
              <a:rPr lang="en-US" sz="1600" dirty="0">
                <a:solidFill>
                  <a:schemeClr val="tx1"/>
                </a:solidFill>
              </a:rPr>
            </a:br>
            <a:r>
              <a:rPr lang="en-US" sz="1200" dirty="0">
                <a:solidFill>
                  <a:schemeClr val="tx1"/>
                </a:solidFill>
                <a:latin typeface="SimSun-ExtB" panose="02010609060101010101" pitchFamily="49" charset="-122"/>
                <a:ea typeface="SimSun-ExtB" panose="02010609060101010101" pitchFamily="49" charset="-122"/>
              </a:rPr>
              <a:t>Import numpy as np</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a = np.arrange(12)</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print (a)</a:t>
            </a:r>
            <a:br>
              <a:rPr lang="en-US" sz="1200" dirty="0">
                <a:solidFill>
                  <a:schemeClr val="tx1"/>
                </a:solidFill>
                <a:latin typeface="SimSun-ExtB" panose="02010609060101010101" pitchFamily="49" charset="-122"/>
                <a:ea typeface="SimSun-ExtB" panose="02010609060101010101" pitchFamily="49" charset="-122"/>
              </a:rPr>
            </a:br>
            <a:br>
              <a:rPr lang="en-US" sz="1200" dirty="0">
                <a:solidFill>
                  <a:schemeClr val="tx1"/>
                </a:solidFill>
              </a:rPr>
            </a:br>
            <a:r>
              <a:rPr lang="en-US" sz="2000" b="1" dirty="0">
                <a:solidFill>
                  <a:schemeClr val="tx1"/>
                </a:solidFill>
                <a:latin typeface="+mn-lt"/>
              </a:rPr>
              <a:t>Output:</a:t>
            </a:r>
            <a:br>
              <a:rPr lang="en-US" sz="1200" dirty="0">
                <a:solidFill>
                  <a:schemeClr val="tx1"/>
                </a:solidFill>
              </a:rPr>
            </a:br>
            <a:r>
              <a:rPr lang="en-US" sz="1200" dirty="0">
                <a:solidFill>
                  <a:schemeClr val="tx1"/>
                </a:solidFill>
                <a:latin typeface="SimSun-ExtB" panose="02010609060101010101" pitchFamily="49" charset="-122"/>
                <a:ea typeface="SimSun-ExtB" panose="02010609060101010101" pitchFamily="49" charset="-122"/>
              </a:rPr>
              <a:t>[0 1 2 3 4 5 6 7 8 9 10 11]</a:t>
            </a:r>
            <a:br>
              <a:rPr lang="en-US" sz="1200" dirty="0">
                <a:solidFill>
                  <a:schemeClr val="tx1"/>
                </a:solidFill>
                <a:latin typeface="SimSun-ExtB" panose="02010609060101010101" pitchFamily="49" charset="-122"/>
                <a:ea typeface="SimSun-ExtB" panose="02010609060101010101" pitchFamily="49" charset="-122"/>
              </a:rPr>
            </a:br>
            <a:br>
              <a:rPr lang="en-US" sz="1200" b="1" dirty="0">
                <a:solidFill>
                  <a:schemeClr val="tx1"/>
                </a:solidFill>
              </a:rPr>
            </a:br>
            <a:r>
              <a:rPr lang="en-US" sz="1600" b="1" dirty="0">
                <a:solidFill>
                  <a:schemeClr val="tx1"/>
                </a:solidFill>
              </a:rPr>
              <a:t>Example 2:</a:t>
            </a:r>
            <a:r>
              <a:rPr lang="en-US" sz="1600" dirty="0">
                <a:solidFill>
                  <a:schemeClr val="tx1"/>
                </a:solidFill>
              </a:rPr>
              <a:t> One dimensional array.</a:t>
            </a:r>
            <a:br>
              <a:rPr lang="en-US" sz="1600" dirty="0">
                <a:solidFill>
                  <a:schemeClr val="tx1"/>
                </a:solidFill>
              </a:rPr>
            </a:br>
            <a:br>
              <a:rPr lang="en-US" sz="1200" dirty="0">
                <a:solidFill>
                  <a:schemeClr val="tx1"/>
                </a:solidFill>
              </a:rPr>
            </a:br>
            <a:r>
              <a:rPr lang="en-US" sz="1200" dirty="0">
                <a:solidFill>
                  <a:schemeClr val="tx1"/>
                </a:solidFill>
                <a:latin typeface="SimSun-ExtB" panose="02010609060101010101" pitchFamily="49" charset="-122"/>
                <a:ea typeface="SimSun-ExtB" panose="02010609060101010101" pitchFamily="49" charset="-122"/>
              </a:rPr>
              <a:t>Import numpy as np</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a = np.arrange(2,4,3)</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a.ndim</a:t>
            </a:r>
            <a:br>
              <a:rPr lang="en-US" sz="1200" dirty="0">
                <a:solidFill>
                  <a:schemeClr val="tx1"/>
                </a:solidFill>
                <a:latin typeface="SimSun-ExtB" panose="02010609060101010101" pitchFamily="49" charset="-122"/>
                <a:ea typeface="SimSun-ExtB" panose="02010609060101010101" pitchFamily="49" charset="-122"/>
              </a:rPr>
            </a:br>
            <a:br>
              <a:rPr lang="en-US" sz="1200" dirty="0">
                <a:solidFill>
                  <a:schemeClr val="tx1"/>
                </a:solidFill>
              </a:rPr>
            </a:br>
            <a:r>
              <a:rPr lang="en-US" sz="1200" dirty="0">
                <a:solidFill>
                  <a:schemeClr val="tx1"/>
                </a:solidFill>
                <a:latin typeface="SimSun-ExtB" panose="02010609060101010101" pitchFamily="49" charset="-122"/>
                <a:ea typeface="SimSun-ExtB" panose="02010609060101010101" pitchFamily="49" charset="-122"/>
              </a:rPr>
              <a:t>#now reshape it</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b = a.reshape(2,4,3)</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print(b)</a:t>
            </a:r>
            <a:br>
              <a:rPr lang="en-US" sz="1200" dirty="0">
                <a:solidFill>
                  <a:schemeClr val="tx1"/>
                </a:solidFill>
                <a:latin typeface="SimSun-ExtB" panose="02010609060101010101" pitchFamily="49" charset="-122"/>
                <a:ea typeface="SimSun-ExtB" panose="02010609060101010101" pitchFamily="49" charset="-122"/>
              </a:rPr>
            </a:br>
            <a:br>
              <a:rPr lang="en-US" sz="1200" dirty="0">
                <a:solidFill>
                  <a:schemeClr val="tx1"/>
                </a:solidFill>
              </a:rPr>
            </a:br>
            <a:r>
              <a:rPr lang="en-US" sz="1600" b="1" dirty="0">
                <a:solidFill>
                  <a:schemeClr val="tx1"/>
                </a:solidFill>
                <a:latin typeface="+mn-lt"/>
              </a:rPr>
              <a:t>Output:</a:t>
            </a:r>
            <a:br>
              <a:rPr lang="en-US" sz="1200" dirty="0">
                <a:solidFill>
                  <a:schemeClr val="tx1"/>
                </a:solidFill>
              </a:rPr>
            </a:br>
            <a:br>
              <a:rPr lang="en-US" sz="1200" dirty="0">
                <a:solidFill>
                  <a:schemeClr val="tx1"/>
                </a:solidFill>
              </a:rPr>
            </a:br>
            <a:r>
              <a:rPr lang="en-US" sz="1200" dirty="0">
                <a:solidFill>
                  <a:schemeClr val="tx1"/>
                </a:solidFill>
                <a:latin typeface="SimSun-ExtB" panose="02010609060101010101" pitchFamily="49" charset="-122"/>
                <a:ea typeface="SimSun-ExtB" panose="02010609060101010101" pitchFamily="49" charset="-122"/>
              </a:rPr>
              <a:t>[ [ [0 1 2]</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[3 4 5]</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[6 7 8]</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[9 10 11]]</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 [12 13 14]</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[15 16 17]</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[18 19 20]</a:t>
            </a:r>
            <a:br>
              <a:rPr lang="en-US" sz="1200" dirty="0">
                <a:solidFill>
                  <a:schemeClr val="tx1"/>
                </a:solidFill>
                <a:latin typeface="SimSun-ExtB" panose="02010609060101010101" pitchFamily="49" charset="-122"/>
                <a:ea typeface="SimSun-ExtB" panose="02010609060101010101" pitchFamily="49" charset="-122"/>
              </a:rPr>
            </a:br>
            <a:r>
              <a:rPr lang="en-US" sz="1200" dirty="0">
                <a:solidFill>
                  <a:schemeClr val="tx1"/>
                </a:solidFill>
                <a:latin typeface="SimSun-ExtB" panose="02010609060101010101" pitchFamily="49" charset="-122"/>
                <a:ea typeface="SimSun-ExtB" panose="02010609060101010101" pitchFamily="49" charset="-122"/>
              </a:rPr>
              <a:t>[21 22 23] ] ]</a:t>
            </a:r>
            <a:br>
              <a:rPr lang="en-US" sz="1200" dirty="0">
                <a:solidFill>
                  <a:schemeClr val="tx1"/>
                </a:solidFill>
                <a:latin typeface="SimSun-ExtB" panose="02010609060101010101" pitchFamily="49" charset="-122"/>
                <a:ea typeface="SimSun-ExtB" panose="02010609060101010101" pitchFamily="49" charset="-122"/>
              </a:rPr>
            </a:br>
            <a:endParaRPr lang="hi-IN" sz="1200"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562641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FE7E-55E5-4B25-9D3E-9C5FF4AEBB2D}"/>
              </a:ext>
            </a:extLst>
          </p:cNvPr>
          <p:cNvSpPr>
            <a:spLocks noGrp="1"/>
          </p:cNvSpPr>
          <p:nvPr>
            <p:ph type="title"/>
          </p:nvPr>
        </p:nvSpPr>
        <p:spPr>
          <a:xfrm>
            <a:off x="677334" y="609600"/>
            <a:ext cx="8596668" cy="6248400"/>
          </a:xfrm>
        </p:spPr>
        <p:txBody>
          <a:bodyPr>
            <a:normAutofit/>
          </a:bodyPr>
          <a:lstStyle/>
          <a:p>
            <a:r>
              <a:rPr lang="en-US" sz="2400" b="1" dirty="0">
                <a:solidFill>
                  <a:srgbClr val="0070C0"/>
                </a:solidFill>
              </a:rPr>
              <a:t>3 itemsize: </a:t>
            </a:r>
            <a:r>
              <a:rPr lang="en-US" sz="1600" dirty="0">
                <a:solidFill>
                  <a:schemeClr val="accent4"/>
                </a:solidFill>
                <a:latin typeface="+mn-lt"/>
              </a:rPr>
              <a:t>The array attribute returns the length of each element of array in bytes.</a:t>
            </a:r>
            <a:br>
              <a:rPr lang="en-US" sz="1600" dirty="0">
                <a:solidFill>
                  <a:schemeClr val="accent4"/>
                </a:solidFill>
                <a:latin typeface="+mn-lt"/>
              </a:rPr>
            </a:br>
            <a:br>
              <a:rPr lang="en-US" sz="1600" dirty="0">
                <a:solidFill>
                  <a:schemeClr val="tx1"/>
                </a:solidFill>
                <a:latin typeface="Arno Pro SmText" panose="02020502040506020403" pitchFamily="18" charset="0"/>
              </a:rPr>
            </a:br>
            <a:r>
              <a:rPr lang="en-US" sz="2000" b="1" dirty="0">
                <a:solidFill>
                  <a:schemeClr val="tx1"/>
                </a:solidFill>
              </a:rPr>
              <a:t>Example 1: </a:t>
            </a:r>
            <a:r>
              <a:rPr lang="en-US" sz="1600" dirty="0">
                <a:solidFill>
                  <a:schemeClr val="tx1"/>
                </a:solidFill>
              </a:rPr>
              <a:t>dtype of array is int8(1 byte).</a:t>
            </a: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x = np.array([1, 2, 3, 4, 5], dtype = np.int8)</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 (x.itemsize)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rPr>
              <a:t>Output-1</a:t>
            </a:r>
            <a:br>
              <a:rPr lang="en-US" sz="1600" dirty="0">
                <a:solidFill>
                  <a:schemeClr val="tx1"/>
                </a:solidFill>
              </a:rPr>
            </a:br>
            <a:br>
              <a:rPr lang="en-US" sz="1600" dirty="0">
                <a:solidFill>
                  <a:schemeClr val="tx1"/>
                </a:solidFill>
              </a:rPr>
            </a:br>
            <a:r>
              <a:rPr lang="en-US" sz="2000" b="1" dirty="0">
                <a:solidFill>
                  <a:schemeClr val="tx1"/>
                </a:solidFill>
              </a:rPr>
              <a:t>Example 2:</a:t>
            </a:r>
            <a:r>
              <a:rPr lang="en-US" sz="1600" dirty="0">
                <a:solidFill>
                  <a:schemeClr val="tx1"/>
                </a:solidFill>
              </a:rPr>
              <a:t> dtype of array is now float32(4 bytes).</a:t>
            </a:r>
            <a:br>
              <a:rPr lang="en-US" sz="1600" dirty="0">
                <a:solidFill>
                  <a:schemeClr val="tx1"/>
                </a:solidFill>
              </a:rPr>
            </a:b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x = np.array([1, 2, 3, 4, 5], dtype = np.float32)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 (x.itemsize)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latin typeface="+mn-lt"/>
                <a:ea typeface="SimSun-ExtB" panose="02010609060101010101" pitchFamily="49" charset="-122"/>
                <a:cs typeface="+mn-cs"/>
              </a:rPr>
              <a:t>Output-4</a:t>
            </a:r>
            <a:br>
              <a:rPr lang="en-US" sz="2000" b="1" dirty="0">
                <a:solidFill>
                  <a:schemeClr val="tx1"/>
                </a:solidFill>
                <a:latin typeface="+mn-lt"/>
                <a:ea typeface="SimSun-ExtB" panose="02010609060101010101" pitchFamily="49" charset="-122"/>
                <a:cs typeface="+mn-cs"/>
              </a:rPr>
            </a:br>
            <a:br>
              <a:rPr lang="en-US" sz="1600" dirty="0">
                <a:solidFill>
                  <a:schemeClr val="tx1"/>
                </a:solidFill>
                <a:latin typeface="SimSun-ExtB" panose="02010609060101010101" pitchFamily="49" charset="-122"/>
                <a:ea typeface="SimSun-ExtB" panose="02010609060101010101" pitchFamily="49" charset="-122"/>
              </a:rPr>
            </a:br>
            <a:r>
              <a:rPr lang="en-US" sz="2400" dirty="0">
                <a:solidFill>
                  <a:srgbClr val="0070C0"/>
                </a:solidFill>
                <a:latin typeface="+mn-lt"/>
                <a:ea typeface="SimSun-ExtB" panose="02010609060101010101" pitchFamily="49" charset="-122"/>
              </a:rPr>
              <a:t>4. </a:t>
            </a:r>
            <a:r>
              <a:rPr lang="en-US" sz="2400" b="1" dirty="0">
                <a:solidFill>
                  <a:srgbClr val="0070C0"/>
                </a:solidFill>
                <a:latin typeface="+mn-lt"/>
                <a:ea typeface="SimSun-ExtB" panose="02010609060101010101" pitchFamily="49" charset="-122"/>
                <a:cs typeface="+mn-cs"/>
              </a:rPr>
              <a:t>flags:</a:t>
            </a:r>
            <a:r>
              <a:rPr lang="en-US" sz="2400" dirty="0">
                <a:solidFill>
                  <a:srgbClr val="0070C0"/>
                </a:solidFill>
                <a:latin typeface="+mn-lt"/>
                <a:ea typeface="SimSun-ExtB" panose="02010609060101010101" pitchFamily="49" charset="-122"/>
              </a:rPr>
              <a:t> </a:t>
            </a:r>
            <a:r>
              <a:rPr lang="en-US" sz="1800" dirty="0">
                <a:solidFill>
                  <a:schemeClr val="accent4"/>
                </a:solidFill>
                <a:latin typeface="SimSun-ExtB" panose="02010609060101010101" pitchFamily="49" charset="-122"/>
                <a:ea typeface="SimSun-ExtB" panose="02010609060101010101" pitchFamily="49" charset="-122"/>
                <a:cs typeface="+mn-cs"/>
              </a:rPr>
              <a:t>The ndarray object has the following attributes. Its current values are returned by this function.</a:t>
            </a:r>
            <a:br>
              <a:rPr lang="en-US" sz="1800" dirty="0">
                <a:solidFill>
                  <a:schemeClr val="accent4"/>
                </a:solidFill>
                <a:latin typeface="SimSun-ExtB" panose="02010609060101010101" pitchFamily="49" charset="-122"/>
                <a:ea typeface="SimSun-ExtB" panose="02010609060101010101" pitchFamily="49" charset="-122"/>
                <a:cs typeface="+mn-cs"/>
              </a:rPr>
            </a:br>
            <a:br>
              <a:rPr lang="en-US" sz="1800" dirty="0">
                <a:solidFill>
                  <a:schemeClr val="accent4"/>
                </a:solidFill>
                <a:cs typeface="+mn-cs"/>
              </a:rPr>
            </a:br>
            <a:endParaRPr lang="hi-IN" sz="1600" dirty="0">
              <a:solidFill>
                <a:schemeClr val="accent4"/>
              </a:solidFill>
              <a:cs typeface="+mn-cs"/>
            </a:endParaRPr>
          </a:p>
        </p:txBody>
      </p:sp>
    </p:spTree>
    <p:extLst>
      <p:ext uri="{BB962C8B-B14F-4D97-AF65-F5344CB8AC3E}">
        <p14:creationId xmlns:p14="http://schemas.microsoft.com/office/powerpoint/2010/main" val="2178370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4B5A-E18C-4F6E-96A3-BB583DA962B6}"/>
              </a:ext>
            </a:extLst>
          </p:cNvPr>
          <p:cNvSpPr>
            <a:spLocks noGrp="1"/>
          </p:cNvSpPr>
          <p:nvPr>
            <p:ph type="title"/>
          </p:nvPr>
        </p:nvSpPr>
        <p:spPr>
          <a:xfrm>
            <a:off x="1273682" y="397566"/>
            <a:ext cx="8596668" cy="6248400"/>
          </a:xfrm>
        </p:spPr>
        <p:txBody>
          <a:bodyPr>
            <a:normAutofit fontScale="90000"/>
          </a:bodyPr>
          <a:lstStyle/>
          <a:p>
            <a:r>
              <a:rPr lang="en-US" b="1" dirty="0">
                <a:solidFill>
                  <a:srgbClr val="00B0F0"/>
                </a:solidFill>
              </a:rPr>
              <a:t>SNo   Attribute &amp; Description</a:t>
            </a:r>
            <a:br>
              <a:rPr lang="en-US" b="1" dirty="0">
                <a:solidFill>
                  <a:schemeClr val="tx1"/>
                </a:solidFill>
              </a:rPr>
            </a:br>
            <a:br>
              <a:rPr lang="en-US" b="1" dirty="0">
                <a:solidFill>
                  <a:schemeClr val="tx1"/>
                </a:solidFill>
              </a:rPr>
            </a:br>
            <a:r>
              <a:rPr lang="en-US" sz="1600" b="1" dirty="0">
                <a:solidFill>
                  <a:schemeClr val="tx1"/>
                </a:solidFill>
                <a:latin typeface="+mn-lt"/>
              </a:rPr>
              <a:t>1 C_CONTIGUOUS(C)</a:t>
            </a:r>
            <a:br>
              <a:rPr lang="en-US" sz="1600" b="1" dirty="0">
                <a:solidFill>
                  <a:schemeClr val="tx1"/>
                </a:solidFill>
                <a:latin typeface="+mn-lt"/>
              </a:rPr>
            </a:br>
            <a:br>
              <a:rPr lang="en-US" sz="1600" dirty="0">
                <a:solidFill>
                  <a:schemeClr val="tx1"/>
                </a:solidFill>
              </a:rPr>
            </a:br>
            <a:r>
              <a:rPr lang="en-US" sz="1600" dirty="0">
                <a:solidFill>
                  <a:schemeClr val="accent4"/>
                </a:solidFill>
              </a:rPr>
              <a:t>The data is in a single, C- style contiguous segment.</a:t>
            </a:r>
            <a:br>
              <a:rPr lang="en-US" sz="1600" dirty="0">
                <a:solidFill>
                  <a:schemeClr val="accent4"/>
                </a:solidFill>
              </a:rPr>
            </a:br>
            <a:br>
              <a:rPr lang="en-US" sz="1600" dirty="0">
                <a:solidFill>
                  <a:schemeClr val="tx1"/>
                </a:solidFill>
              </a:rPr>
            </a:br>
            <a:r>
              <a:rPr lang="en-US" sz="1600" b="1" dirty="0">
                <a:solidFill>
                  <a:schemeClr val="tx1"/>
                </a:solidFill>
                <a:latin typeface="+mn-lt"/>
              </a:rPr>
              <a:t>2  F_CONTIGUOUS(F)</a:t>
            </a:r>
            <a:br>
              <a:rPr lang="en-US" sz="1600" dirty="0">
                <a:solidFill>
                  <a:schemeClr val="tx1"/>
                </a:solidFill>
              </a:rPr>
            </a:br>
            <a:r>
              <a:rPr lang="en-US" sz="1600" dirty="0">
                <a:solidFill>
                  <a:schemeClr val="tx1"/>
                </a:solidFill>
              </a:rPr>
              <a:t> </a:t>
            </a:r>
            <a:br>
              <a:rPr lang="en-US" sz="1600" b="1" dirty="0">
                <a:solidFill>
                  <a:schemeClr val="tx1"/>
                </a:solidFill>
              </a:rPr>
            </a:br>
            <a:r>
              <a:rPr lang="en-US" sz="1600" b="1" dirty="0">
                <a:solidFill>
                  <a:schemeClr val="accent4"/>
                </a:solidFill>
                <a:latin typeface="+mn-lt"/>
              </a:rPr>
              <a:t>The data is in a single, fortran- style contiguous segment.</a:t>
            </a:r>
            <a:br>
              <a:rPr lang="en-US" sz="1600" b="1" dirty="0">
                <a:solidFill>
                  <a:schemeClr val="accent4"/>
                </a:solidFill>
                <a:latin typeface="+mn-lt"/>
              </a:rPr>
            </a:br>
            <a:br>
              <a:rPr lang="en-US" sz="1600" dirty="0">
                <a:solidFill>
                  <a:schemeClr val="tx1"/>
                </a:solidFill>
              </a:rPr>
            </a:br>
            <a:r>
              <a:rPr lang="en-US" sz="1600" b="1" dirty="0">
                <a:solidFill>
                  <a:schemeClr val="tx1"/>
                </a:solidFill>
                <a:latin typeface="+mn-lt"/>
              </a:rPr>
              <a:t>3  OWNDATA(O)</a:t>
            </a:r>
            <a:br>
              <a:rPr lang="en-US" sz="1600" b="1" dirty="0">
                <a:solidFill>
                  <a:schemeClr val="tx1"/>
                </a:solidFill>
                <a:latin typeface="+mn-lt"/>
              </a:rPr>
            </a:br>
            <a:br>
              <a:rPr lang="en-US" sz="1600" dirty="0">
                <a:solidFill>
                  <a:schemeClr val="tx1"/>
                </a:solidFill>
              </a:rPr>
            </a:br>
            <a:r>
              <a:rPr lang="en-US" sz="1600" dirty="0">
                <a:solidFill>
                  <a:schemeClr val="accent4"/>
                </a:solidFill>
              </a:rPr>
              <a:t>The array owns the memory it uses or borrows it from another object.</a:t>
            </a:r>
            <a:br>
              <a:rPr lang="en-US" sz="1600" dirty="0">
                <a:solidFill>
                  <a:schemeClr val="accent4"/>
                </a:solidFill>
              </a:rPr>
            </a:br>
            <a:br>
              <a:rPr lang="en-US" sz="1600" dirty="0">
                <a:solidFill>
                  <a:schemeClr val="tx1"/>
                </a:solidFill>
              </a:rPr>
            </a:br>
            <a:r>
              <a:rPr lang="en-US" sz="1600" b="1" dirty="0">
                <a:solidFill>
                  <a:schemeClr val="tx1"/>
                </a:solidFill>
                <a:latin typeface="+mn-lt"/>
              </a:rPr>
              <a:t>4  WRITEABLE(W)</a:t>
            </a:r>
            <a:br>
              <a:rPr lang="en-US" sz="1600" b="1" dirty="0">
                <a:solidFill>
                  <a:schemeClr val="tx1"/>
                </a:solidFill>
                <a:latin typeface="+mn-lt"/>
              </a:rPr>
            </a:br>
            <a:br>
              <a:rPr lang="en-US" sz="1600" dirty="0">
                <a:solidFill>
                  <a:schemeClr val="tx1"/>
                </a:solidFill>
              </a:rPr>
            </a:br>
            <a:r>
              <a:rPr lang="en-US" sz="1600" dirty="0">
                <a:solidFill>
                  <a:schemeClr val="accent4"/>
                </a:solidFill>
              </a:rPr>
              <a:t>The data area can be written to. Setting this to false locks the data , making it read-only.</a:t>
            </a:r>
            <a:br>
              <a:rPr lang="en-US" sz="1600" dirty="0">
                <a:solidFill>
                  <a:schemeClr val="accent4"/>
                </a:solidFill>
              </a:rPr>
            </a:br>
            <a:br>
              <a:rPr lang="en-US" sz="1600" dirty="0">
                <a:solidFill>
                  <a:schemeClr val="accent4"/>
                </a:solidFill>
              </a:rPr>
            </a:br>
            <a:r>
              <a:rPr lang="en-US" sz="1600" b="1" dirty="0">
                <a:solidFill>
                  <a:schemeClr val="tx1"/>
                </a:solidFill>
                <a:latin typeface="+mn-lt"/>
              </a:rPr>
              <a:t> 5 ALINGED(A)</a:t>
            </a:r>
            <a:br>
              <a:rPr lang="en-US" sz="1600" b="1" dirty="0">
                <a:solidFill>
                  <a:schemeClr val="tx1"/>
                </a:solidFill>
                <a:latin typeface="+mn-lt"/>
              </a:rPr>
            </a:br>
            <a:br>
              <a:rPr lang="en-US" sz="1600" dirty="0">
                <a:solidFill>
                  <a:schemeClr val="tx1"/>
                </a:solidFill>
              </a:rPr>
            </a:br>
            <a:r>
              <a:rPr lang="en-US" sz="1600" dirty="0">
                <a:solidFill>
                  <a:schemeClr val="accent4"/>
                </a:solidFill>
              </a:rPr>
              <a:t>The data and all elements are aligned appropriately for the hardware.</a:t>
            </a:r>
            <a:br>
              <a:rPr lang="en-US" sz="1600" dirty="0">
                <a:solidFill>
                  <a:schemeClr val="accent4"/>
                </a:solidFill>
              </a:rPr>
            </a:br>
            <a:br>
              <a:rPr lang="en-US" sz="1600" dirty="0">
                <a:solidFill>
                  <a:schemeClr val="tx1"/>
                </a:solidFill>
              </a:rPr>
            </a:br>
            <a:r>
              <a:rPr lang="en-US" sz="1600" b="1" dirty="0">
                <a:solidFill>
                  <a:schemeClr val="tx1"/>
                </a:solidFill>
                <a:latin typeface="+mn-lt"/>
              </a:rPr>
              <a:t>6 UPDATEIFCOPY(U)</a:t>
            </a:r>
            <a:br>
              <a:rPr lang="en-US" sz="1600" b="1" dirty="0">
                <a:solidFill>
                  <a:schemeClr val="tx1"/>
                </a:solidFill>
                <a:latin typeface="+mn-lt"/>
              </a:rPr>
            </a:br>
            <a:br>
              <a:rPr lang="en-US" sz="1600" dirty="0">
                <a:solidFill>
                  <a:schemeClr val="tx1"/>
                </a:solidFill>
              </a:rPr>
            </a:br>
            <a:r>
              <a:rPr lang="en-US" sz="1600" dirty="0">
                <a:solidFill>
                  <a:schemeClr val="accent4"/>
                </a:solidFill>
              </a:rPr>
              <a:t>The is the copy of the some other array. While this array is deallocated , the base array could be up to date with the contents of this array.</a:t>
            </a:r>
            <a:br>
              <a:rPr lang="en-US" sz="1600" dirty="0">
                <a:solidFill>
                  <a:schemeClr val="tx1"/>
                </a:solidFill>
              </a:rPr>
            </a:br>
            <a:br>
              <a:rPr lang="en-US" sz="1600" dirty="0">
                <a:solidFill>
                  <a:schemeClr val="tx1"/>
                </a:solidFill>
              </a:rPr>
            </a:br>
            <a:endParaRPr lang="hi-IN" sz="900" b="1" dirty="0">
              <a:solidFill>
                <a:schemeClr val="tx1"/>
              </a:solidFill>
            </a:endParaRPr>
          </a:p>
        </p:txBody>
      </p:sp>
    </p:spTree>
    <p:extLst>
      <p:ext uri="{BB962C8B-B14F-4D97-AF65-F5344CB8AC3E}">
        <p14:creationId xmlns:p14="http://schemas.microsoft.com/office/powerpoint/2010/main" val="4165458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73AA-8B5C-4BCB-8CC4-FA2C1E0D2A7B}"/>
              </a:ext>
            </a:extLst>
          </p:cNvPr>
          <p:cNvSpPr>
            <a:spLocks noGrp="1"/>
          </p:cNvSpPr>
          <p:nvPr>
            <p:ph type="title"/>
          </p:nvPr>
        </p:nvSpPr>
        <p:spPr/>
        <p:txBody>
          <a:bodyPr>
            <a:normAutofit/>
          </a:bodyPr>
          <a:lstStyle/>
          <a:p>
            <a:r>
              <a:rPr lang="en-US" sz="5400" b="1" dirty="0">
                <a:solidFill>
                  <a:srgbClr val="00B0F0"/>
                </a:solidFill>
              </a:rPr>
              <a:t>SciPy</a:t>
            </a:r>
            <a:endParaRPr lang="hi-IN" sz="5400" b="1" dirty="0">
              <a:solidFill>
                <a:srgbClr val="00B0F0"/>
              </a:solidFill>
            </a:endParaRPr>
          </a:p>
        </p:txBody>
      </p:sp>
      <p:sp>
        <p:nvSpPr>
          <p:cNvPr id="3" name="Subtitle 2">
            <a:extLst>
              <a:ext uri="{FF2B5EF4-FFF2-40B4-BE49-F238E27FC236}">
                <a16:creationId xmlns:a16="http://schemas.microsoft.com/office/drawing/2014/main" id="{F24E3385-FC38-4D2C-9D58-4DE1D19C6153}"/>
              </a:ext>
            </a:extLst>
          </p:cNvPr>
          <p:cNvSpPr>
            <a:spLocks noGrp="1"/>
          </p:cNvSpPr>
          <p:nvPr>
            <p:ph type="subTitle" idx="4294967295"/>
          </p:nvPr>
        </p:nvSpPr>
        <p:spPr>
          <a:xfrm>
            <a:off x="450574" y="1930400"/>
            <a:ext cx="7766050" cy="3860800"/>
          </a:xfrm>
        </p:spPr>
        <p:txBody>
          <a:bodyPr>
            <a:normAutofit/>
          </a:bodyPr>
          <a:lstStyle/>
          <a:p>
            <a:pPr marL="285750" indent="-285750" algn="l">
              <a:buFont typeface="Wingdings" panose="05000000000000000000" pitchFamily="2" charset="2"/>
              <a:buChar char="v"/>
            </a:pPr>
            <a:r>
              <a:rPr lang="en-US" b="1" dirty="0">
                <a:solidFill>
                  <a:schemeClr val="accent4"/>
                </a:solidFill>
              </a:rPr>
              <a:t>SciPy is a free and open-source Python library used for scientific computing and technical computing.</a:t>
            </a:r>
          </a:p>
          <a:p>
            <a:pPr marL="285750" indent="-285750" algn="l">
              <a:buFont typeface="Wingdings" panose="05000000000000000000" pitchFamily="2" charset="2"/>
              <a:buChar char="v"/>
            </a:pPr>
            <a:r>
              <a:rPr lang="en-US" b="1" dirty="0">
                <a:solidFill>
                  <a:schemeClr val="accent4"/>
                </a:solidFill>
              </a:rPr>
              <a:t>SciPy contains modules for optimization, linear algebra, interpolation ,special funtions,FFT,signal and image processing ODE solvers and other tasks common in science and engineering.</a:t>
            </a:r>
          </a:p>
          <a:p>
            <a:pPr marL="285750" indent="-285750" algn="l">
              <a:buFont typeface="Wingdings" panose="05000000000000000000" pitchFamily="2" charset="2"/>
              <a:buChar char="v"/>
            </a:pPr>
            <a:r>
              <a:rPr lang="en-US" b="1" dirty="0">
                <a:solidFill>
                  <a:schemeClr val="accent4"/>
                </a:solidFill>
              </a:rPr>
              <a:t>The basic data structure used by SciPy is a multidimensional array provided by the NumPy module.</a:t>
            </a:r>
          </a:p>
          <a:p>
            <a:pPr marL="285750" indent="-285750" algn="l">
              <a:buFont typeface="Wingdings" panose="05000000000000000000" pitchFamily="2" charset="2"/>
              <a:buChar char="v"/>
            </a:pPr>
            <a:endParaRPr lang="en-US" b="1" dirty="0">
              <a:solidFill>
                <a:schemeClr val="accent4"/>
              </a:solidFill>
            </a:endParaRPr>
          </a:p>
          <a:p>
            <a:pPr marL="285750" indent="-285750" algn="l">
              <a:buFont typeface="Wingdings" panose="05000000000000000000" pitchFamily="2" charset="2"/>
              <a:buChar char="v"/>
            </a:pPr>
            <a:endParaRPr lang="en-US" b="1" dirty="0"/>
          </a:p>
          <a:p>
            <a:endParaRPr lang="hi-IN" dirty="0"/>
          </a:p>
        </p:txBody>
      </p:sp>
    </p:spTree>
    <p:extLst>
      <p:ext uri="{BB962C8B-B14F-4D97-AF65-F5344CB8AC3E}">
        <p14:creationId xmlns:p14="http://schemas.microsoft.com/office/powerpoint/2010/main" val="12329036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CF79-7A69-4169-9F80-EC423BC27D5B}"/>
              </a:ext>
            </a:extLst>
          </p:cNvPr>
          <p:cNvSpPr>
            <a:spLocks noGrp="1"/>
          </p:cNvSpPr>
          <p:nvPr>
            <p:ph type="title"/>
          </p:nvPr>
        </p:nvSpPr>
        <p:spPr>
          <a:xfrm>
            <a:off x="677334" y="609600"/>
            <a:ext cx="8596668" cy="5307106"/>
          </a:xfrm>
        </p:spPr>
        <p:txBody>
          <a:bodyPr>
            <a:normAutofit fontScale="90000"/>
          </a:bodyPr>
          <a:lstStyle/>
          <a:p>
            <a:br>
              <a:rPr lang="en-US" sz="1600" dirty="0">
                <a:solidFill>
                  <a:schemeClr val="tx1"/>
                </a:solidFill>
              </a:rPr>
            </a:br>
            <a:r>
              <a:rPr lang="en-US" sz="2000" b="1" dirty="0">
                <a:solidFill>
                  <a:schemeClr val="tx1"/>
                </a:solidFill>
              </a:rPr>
              <a:t>Example</a:t>
            </a:r>
            <a:r>
              <a:rPr lang="en-US" sz="2700" b="1" dirty="0">
                <a:solidFill>
                  <a:schemeClr val="accent4"/>
                </a:solidFill>
              </a:rPr>
              <a:t>: </a:t>
            </a:r>
            <a:r>
              <a:rPr lang="en-US" sz="2000" dirty="0">
                <a:solidFill>
                  <a:schemeClr val="accent4"/>
                </a:solidFill>
              </a:rPr>
              <a:t>The following examples shows the current values of flags.</a:t>
            </a:r>
            <a:br>
              <a:rPr lang="en-US" sz="2000" dirty="0">
                <a:solidFill>
                  <a:schemeClr val="accent4"/>
                </a:solidFill>
              </a:rPr>
            </a:br>
            <a:br>
              <a:rPr lang="en-US" sz="2000" dirty="0">
                <a:solidFill>
                  <a:schemeClr val="accent4"/>
                </a:solidFill>
              </a:rPr>
            </a:b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x = np.array([10, 20, 30, 40 ,50])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 (x.flags)</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200" b="1" dirty="0">
                <a:solidFill>
                  <a:schemeClr val="tx1"/>
                </a:solidFill>
              </a:rPr>
              <a:t>Output:</a:t>
            </a:r>
            <a:br>
              <a:rPr lang="en-US" sz="2200" b="1" dirty="0">
                <a:solidFill>
                  <a:schemeClr val="tx1"/>
                </a:solidFill>
              </a:rPr>
            </a:b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C__CONTIGUOUS :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F_CONTIGUOUS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OWNDATA :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WRITEABLE :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ALIGNED :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WRITEBACKIFCOPY : False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UPDATEIFCOPY : False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rPr>
            </a:br>
            <a:br>
              <a:rPr lang="en-US" dirty="0">
                <a:solidFill>
                  <a:schemeClr val="tx1"/>
                </a:solidFill>
              </a:rPr>
            </a:br>
            <a:endParaRPr lang="hi-IN" dirty="0"/>
          </a:p>
        </p:txBody>
      </p:sp>
    </p:spTree>
    <p:extLst>
      <p:ext uri="{BB962C8B-B14F-4D97-AF65-F5344CB8AC3E}">
        <p14:creationId xmlns:p14="http://schemas.microsoft.com/office/powerpoint/2010/main" val="36630636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C3BF-030A-4B27-AD67-6B5AE5AE52CC}"/>
              </a:ext>
            </a:extLst>
          </p:cNvPr>
          <p:cNvSpPr>
            <a:spLocks noGrp="1"/>
          </p:cNvSpPr>
          <p:nvPr>
            <p:ph type="title"/>
          </p:nvPr>
        </p:nvSpPr>
        <p:spPr/>
        <p:txBody>
          <a:bodyPr>
            <a:normAutofit fontScale="90000"/>
          </a:bodyPr>
          <a:lstStyle/>
          <a:p>
            <a:r>
              <a:rPr lang="en-US" b="1" dirty="0">
                <a:solidFill>
                  <a:srgbClr val="00B0F0"/>
                </a:solidFill>
              </a:rPr>
              <a:t>Array Creation Routines</a:t>
            </a:r>
            <a:br>
              <a:rPr lang="en-US" b="1" dirty="0">
                <a:solidFill>
                  <a:schemeClr val="tx1"/>
                </a:solidFill>
              </a:rPr>
            </a:br>
            <a:br>
              <a:rPr lang="en-US" b="1" dirty="0">
                <a:solidFill>
                  <a:schemeClr val="tx1"/>
                </a:solidFill>
              </a:rPr>
            </a:br>
            <a:r>
              <a:rPr lang="en-US" sz="1300" dirty="0">
                <a:solidFill>
                  <a:schemeClr val="accent4"/>
                </a:solidFill>
              </a:rPr>
              <a:t>A new ndarray object can be constructed by any of the following array creation routines or using a low-level ndarray constructor.</a:t>
            </a:r>
            <a:br>
              <a:rPr lang="en-US" sz="1300" dirty="0">
                <a:solidFill>
                  <a:schemeClr val="accent4"/>
                </a:solidFill>
              </a:rPr>
            </a:br>
            <a:br>
              <a:rPr lang="en-US" sz="1300" dirty="0">
                <a:solidFill>
                  <a:schemeClr val="tx1"/>
                </a:solidFill>
              </a:rPr>
            </a:br>
            <a:endParaRPr lang="hi-IN" sz="1300" dirty="0"/>
          </a:p>
        </p:txBody>
      </p:sp>
      <p:sp>
        <p:nvSpPr>
          <p:cNvPr id="3" name="Content Placeholder 2">
            <a:extLst>
              <a:ext uri="{FF2B5EF4-FFF2-40B4-BE49-F238E27FC236}">
                <a16:creationId xmlns:a16="http://schemas.microsoft.com/office/drawing/2014/main" id="{48FA120C-2D71-4955-9DBC-5F5272A6D165}"/>
              </a:ext>
            </a:extLst>
          </p:cNvPr>
          <p:cNvSpPr>
            <a:spLocks noGrp="1"/>
          </p:cNvSpPr>
          <p:nvPr>
            <p:ph sz="half" idx="1"/>
          </p:nvPr>
        </p:nvSpPr>
        <p:spPr/>
        <p:txBody>
          <a:bodyPr/>
          <a:lstStyle/>
          <a:p>
            <a:pPr marL="0" indent="0" algn="ctr">
              <a:buNone/>
            </a:pPr>
            <a:r>
              <a:rPr lang="en-US" sz="1600" b="1" dirty="0"/>
              <a:t>empty</a:t>
            </a:r>
            <a:r>
              <a:rPr lang="en-US" sz="1200" dirty="0"/>
              <a:t>(shape[,dtype, order])</a:t>
            </a:r>
          </a:p>
          <a:p>
            <a:pPr marL="0" indent="0" algn="ctr">
              <a:buNone/>
            </a:pPr>
            <a:endParaRPr lang="en-US" sz="1200" dirty="0"/>
          </a:p>
          <a:p>
            <a:pPr marL="0" indent="0" algn="ctr">
              <a:buNone/>
            </a:pPr>
            <a:r>
              <a:rPr lang="en-US" sz="1600" b="1" dirty="0"/>
              <a:t>eye</a:t>
            </a:r>
            <a:r>
              <a:rPr lang="en-US" sz="1200" dirty="0"/>
              <a:t>(N[,M , k dtype , order])</a:t>
            </a:r>
          </a:p>
          <a:p>
            <a:pPr marL="0" indent="0" algn="ctr">
              <a:buNone/>
            </a:pPr>
            <a:endParaRPr lang="en-US" sz="1200" dirty="0"/>
          </a:p>
          <a:p>
            <a:pPr marL="0" indent="0" algn="ctr">
              <a:buNone/>
            </a:pPr>
            <a:r>
              <a:rPr lang="en-US" sz="1600" b="1" dirty="0"/>
              <a:t>identity</a:t>
            </a:r>
            <a:r>
              <a:rPr lang="en-US" sz="1200" dirty="0"/>
              <a:t>(n[,dtype, order])</a:t>
            </a:r>
          </a:p>
          <a:p>
            <a:pPr marL="0" indent="0" algn="ctr">
              <a:buNone/>
            </a:pPr>
            <a:endParaRPr lang="en-US" sz="1200" dirty="0"/>
          </a:p>
          <a:p>
            <a:pPr marL="0" indent="0" algn="ctr">
              <a:buNone/>
            </a:pPr>
            <a:r>
              <a:rPr lang="en-US" sz="1600" b="1" dirty="0"/>
              <a:t>zeros</a:t>
            </a:r>
            <a:r>
              <a:rPr lang="en-US" sz="1200" dirty="0"/>
              <a:t>(shape[,dtype, order])</a:t>
            </a:r>
          </a:p>
          <a:p>
            <a:pPr marL="0" indent="0" algn="ctr">
              <a:buNone/>
            </a:pPr>
            <a:endParaRPr lang="en-US" sz="1200" dirty="0"/>
          </a:p>
          <a:p>
            <a:pPr marL="0" indent="0" algn="ctr">
              <a:buNone/>
            </a:pPr>
            <a:r>
              <a:rPr lang="en-US" sz="1600" b="1" dirty="0"/>
              <a:t>ones</a:t>
            </a:r>
            <a:r>
              <a:rPr lang="en-US" sz="1200" dirty="0"/>
              <a:t>(shape[,dtype, order])</a:t>
            </a:r>
          </a:p>
          <a:p>
            <a:pPr marL="0" indent="0" algn="ctr">
              <a:buNone/>
            </a:pPr>
            <a:endParaRPr lang="en-US" sz="1200" dirty="0"/>
          </a:p>
          <a:p>
            <a:pPr marL="0" indent="0" algn="ctr">
              <a:buNone/>
            </a:pPr>
            <a:r>
              <a:rPr lang="en-US" sz="1600" b="1" dirty="0"/>
              <a:t>full</a:t>
            </a:r>
            <a:r>
              <a:rPr lang="en-US" sz="1200" dirty="0"/>
              <a:t>(shape[,dtype, order])</a:t>
            </a:r>
          </a:p>
        </p:txBody>
      </p:sp>
      <p:sp>
        <p:nvSpPr>
          <p:cNvPr id="4" name="Content Placeholder 3">
            <a:extLst>
              <a:ext uri="{FF2B5EF4-FFF2-40B4-BE49-F238E27FC236}">
                <a16:creationId xmlns:a16="http://schemas.microsoft.com/office/drawing/2014/main" id="{6E2497F0-C335-4B6B-A49E-912932574697}"/>
              </a:ext>
            </a:extLst>
          </p:cNvPr>
          <p:cNvSpPr>
            <a:spLocks noGrp="1"/>
          </p:cNvSpPr>
          <p:nvPr>
            <p:ph sz="half" idx="2"/>
          </p:nvPr>
        </p:nvSpPr>
        <p:spPr/>
        <p:txBody>
          <a:bodyPr>
            <a:normAutofit/>
          </a:bodyPr>
          <a:lstStyle/>
          <a:p>
            <a:pPr marL="0" indent="0">
              <a:buNone/>
            </a:pPr>
            <a:r>
              <a:rPr lang="en-US" sz="1200" dirty="0"/>
              <a:t>Return a new array of given shape and type, without inititialize entries.</a:t>
            </a:r>
          </a:p>
          <a:p>
            <a:pPr marL="0" indent="0">
              <a:buNone/>
            </a:pPr>
            <a:r>
              <a:rPr lang="en-US" sz="1200" dirty="0"/>
              <a:t>Return a 2-D array with ones on the diagonal and zeros elsewhere.</a:t>
            </a:r>
          </a:p>
          <a:p>
            <a:endParaRPr lang="en-US" sz="1200" dirty="0"/>
          </a:p>
          <a:p>
            <a:pPr marL="0" indent="0">
              <a:buNone/>
            </a:pPr>
            <a:r>
              <a:rPr lang="en-US" sz="1200" dirty="0"/>
              <a:t>Return the identity array</a:t>
            </a:r>
          </a:p>
          <a:p>
            <a:pPr marL="0" indent="0">
              <a:buNone/>
            </a:pPr>
            <a:endParaRPr lang="en-US" sz="1200" dirty="0"/>
          </a:p>
          <a:p>
            <a:pPr marL="0" indent="0">
              <a:buNone/>
            </a:pPr>
            <a:r>
              <a:rPr lang="en-US" sz="1200" dirty="0"/>
              <a:t>Return a new array of given shape and type,filled with zeros.</a:t>
            </a:r>
          </a:p>
          <a:p>
            <a:pPr marL="0" indent="0">
              <a:buNone/>
            </a:pPr>
            <a:endParaRPr lang="en-US" sz="1200" dirty="0"/>
          </a:p>
          <a:p>
            <a:pPr marL="0" indent="0">
              <a:buNone/>
            </a:pPr>
            <a:r>
              <a:rPr lang="en-US" sz="1200" dirty="0"/>
              <a:t>Return a new array of given shape and type filled with ones</a:t>
            </a:r>
          </a:p>
          <a:p>
            <a:pPr marL="0" indent="0">
              <a:buNone/>
            </a:pPr>
            <a:r>
              <a:rPr lang="en-US" sz="1200" dirty="0"/>
              <a:t>Return a new array of given shape and type, filled with </a:t>
            </a:r>
            <a:r>
              <a:rPr lang="en-US" sz="1200" i="1" dirty="0"/>
              <a:t>fill value</a:t>
            </a:r>
          </a:p>
        </p:txBody>
      </p:sp>
      <p:cxnSp>
        <p:nvCxnSpPr>
          <p:cNvPr id="6" name="Straight Connector 5">
            <a:extLst>
              <a:ext uri="{FF2B5EF4-FFF2-40B4-BE49-F238E27FC236}">
                <a16:creationId xmlns:a16="http://schemas.microsoft.com/office/drawing/2014/main" id="{AC784A43-BC84-4F98-B525-D66C3BD2BF31}"/>
              </a:ext>
            </a:extLst>
          </p:cNvPr>
          <p:cNvCxnSpPr/>
          <p:nvPr/>
        </p:nvCxnSpPr>
        <p:spPr>
          <a:xfrm>
            <a:off x="1054249" y="2560320"/>
            <a:ext cx="8219753" cy="7530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EB12314-A0FF-4CE2-AA44-4FC0E0171D3C}"/>
              </a:ext>
            </a:extLst>
          </p:cNvPr>
          <p:cNvCxnSpPr>
            <a:cxnSpLocks/>
          </p:cNvCxnSpPr>
          <p:nvPr/>
        </p:nvCxnSpPr>
        <p:spPr>
          <a:xfrm>
            <a:off x="4378362" y="2019371"/>
            <a:ext cx="0" cy="3961242"/>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2AE9A928-8A78-40FF-BB83-46613E06E9B8}"/>
              </a:ext>
            </a:extLst>
          </p:cNvPr>
          <p:cNvCxnSpPr/>
          <p:nvPr/>
        </p:nvCxnSpPr>
        <p:spPr>
          <a:xfrm>
            <a:off x="1054249" y="3205779"/>
            <a:ext cx="8219753" cy="139849"/>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D233C996-7DB2-4B9C-BEBB-4416CE753042}"/>
              </a:ext>
            </a:extLst>
          </p:cNvPr>
          <p:cNvCxnSpPr>
            <a:cxnSpLocks/>
          </p:cNvCxnSpPr>
          <p:nvPr/>
        </p:nvCxnSpPr>
        <p:spPr>
          <a:xfrm>
            <a:off x="1054249" y="3829722"/>
            <a:ext cx="8219753" cy="12909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8533D81E-FD0D-440A-B969-BF1A968771D9}"/>
              </a:ext>
            </a:extLst>
          </p:cNvPr>
          <p:cNvCxnSpPr>
            <a:cxnSpLocks/>
          </p:cNvCxnSpPr>
          <p:nvPr/>
        </p:nvCxnSpPr>
        <p:spPr>
          <a:xfrm>
            <a:off x="1099064" y="4634924"/>
            <a:ext cx="817493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3AEE3B38-96ED-46BA-ADD8-215BC90B9D0C}"/>
              </a:ext>
            </a:extLst>
          </p:cNvPr>
          <p:cNvCxnSpPr>
            <a:cxnSpLocks/>
          </p:cNvCxnSpPr>
          <p:nvPr/>
        </p:nvCxnSpPr>
        <p:spPr>
          <a:xfrm flipH="1">
            <a:off x="1099064" y="5362161"/>
            <a:ext cx="8174938" cy="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816D1F96-2B77-420F-B7A4-822E4471442C}"/>
              </a:ext>
            </a:extLst>
          </p:cNvPr>
          <p:cNvCxnSpPr>
            <a:cxnSpLocks/>
          </p:cNvCxnSpPr>
          <p:nvPr/>
        </p:nvCxnSpPr>
        <p:spPr>
          <a:xfrm>
            <a:off x="1053340" y="5990474"/>
            <a:ext cx="8220662" cy="50887"/>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D9A48503-4B53-4851-939B-275A30537645}"/>
              </a:ext>
            </a:extLst>
          </p:cNvPr>
          <p:cNvCxnSpPr>
            <a:cxnSpLocks/>
          </p:cNvCxnSpPr>
          <p:nvPr/>
        </p:nvCxnSpPr>
        <p:spPr>
          <a:xfrm flipH="1">
            <a:off x="1053340" y="2019371"/>
            <a:ext cx="909" cy="3961242"/>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E6F7712D-25C3-4E11-9F37-93F43F2B3324}"/>
              </a:ext>
            </a:extLst>
          </p:cNvPr>
          <p:cNvCxnSpPr>
            <a:cxnSpLocks/>
          </p:cNvCxnSpPr>
          <p:nvPr/>
        </p:nvCxnSpPr>
        <p:spPr>
          <a:xfrm>
            <a:off x="9274002" y="2022438"/>
            <a:ext cx="0" cy="4018923"/>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CA9C883-3796-4CEB-8308-6C0403566CFB}"/>
              </a:ext>
            </a:extLst>
          </p:cNvPr>
          <p:cNvCxnSpPr>
            <a:cxnSpLocks/>
          </p:cNvCxnSpPr>
          <p:nvPr/>
        </p:nvCxnSpPr>
        <p:spPr>
          <a:xfrm>
            <a:off x="1053340" y="2019371"/>
            <a:ext cx="822066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697693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3138-84F3-44FF-9A8B-FE720F97DBB6}"/>
              </a:ext>
            </a:extLst>
          </p:cNvPr>
          <p:cNvSpPr>
            <a:spLocks noGrp="1"/>
          </p:cNvSpPr>
          <p:nvPr>
            <p:ph type="title"/>
          </p:nvPr>
        </p:nvSpPr>
        <p:spPr>
          <a:xfrm>
            <a:off x="677334" y="609600"/>
            <a:ext cx="8596668" cy="4823012"/>
          </a:xfrm>
        </p:spPr>
        <p:txBody>
          <a:bodyPr>
            <a:normAutofit/>
          </a:bodyPr>
          <a:lstStyle/>
          <a:p>
            <a:r>
              <a:rPr lang="en-US" sz="2000" dirty="0">
                <a:solidFill>
                  <a:srgbClr val="0070C0"/>
                </a:solidFill>
              </a:rPr>
              <a:t>1.</a:t>
            </a:r>
            <a:r>
              <a:rPr lang="en-US" sz="2000" b="1" dirty="0">
                <a:solidFill>
                  <a:srgbClr val="0070C0"/>
                </a:solidFill>
              </a:rPr>
              <a:t> empty:  </a:t>
            </a:r>
            <a:r>
              <a:rPr lang="en-US" sz="2000" dirty="0">
                <a:solidFill>
                  <a:srgbClr val="0070C0"/>
                </a:solidFill>
              </a:rPr>
              <a:t> </a:t>
            </a:r>
            <a:r>
              <a:rPr lang="en-US" sz="1400" dirty="0">
                <a:solidFill>
                  <a:schemeClr val="accent4"/>
                </a:solidFill>
                <a:latin typeface="+mn-lt"/>
              </a:rPr>
              <a:t>It creates an uninitialized array of specified shape and dtpe.</a:t>
            </a:r>
            <a:br>
              <a:rPr lang="en-US" sz="1400" dirty="0">
                <a:solidFill>
                  <a:schemeClr val="accent4"/>
                </a:solidFill>
                <a:latin typeface="+mn-lt"/>
              </a:rPr>
            </a:br>
            <a:br>
              <a:rPr lang="en-US" sz="1400" dirty="0">
                <a:solidFill>
                  <a:schemeClr val="tx1"/>
                </a:solidFill>
                <a:latin typeface="+mn-lt"/>
              </a:rPr>
            </a:br>
            <a:r>
              <a:rPr lang="en-US" sz="1400" b="1" dirty="0">
                <a:solidFill>
                  <a:schemeClr val="tx1"/>
                </a:solidFill>
                <a:latin typeface="+mn-lt"/>
              </a:rPr>
              <a:t>Syntax</a:t>
            </a:r>
            <a:r>
              <a:rPr lang="en-US" sz="1400" b="1" dirty="0">
                <a:solidFill>
                  <a:schemeClr val="tx1"/>
                </a:solidFill>
                <a:latin typeface="SimSun-ExtB" panose="02010609060101010101" pitchFamily="49" charset="-122"/>
                <a:ea typeface="SimSun-ExtB" panose="02010609060101010101" pitchFamily="49" charset="-122"/>
              </a:rPr>
              <a:t>: empty</a:t>
            </a:r>
            <a:r>
              <a:rPr lang="en-US" sz="1400" dirty="0">
                <a:solidFill>
                  <a:schemeClr val="tx1"/>
                </a:solidFill>
                <a:latin typeface="SimSun-ExtB" panose="02010609060101010101" pitchFamily="49" charset="-122"/>
                <a:ea typeface="SimSun-ExtB" panose="02010609060101010101" pitchFamily="49" charset="-122"/>
              </a:rPr>
              <a:t>(shape[,dtype, order])</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mn-lt"/>
              </a:rPr>
            </a:br>
            <a:r>
              <a:rPr lang="en-US" sz="1400" b="1" dirty="0">
                <a:solidFill>
                  <a:schemeClr val="tx1"/>
                </a:solidFill>
                <a:latin typeface="+mn-lt"/>
              </a:rPr>
              <a:t>Parameter           shape: </a:t>
            </a:r>
            <a:r>
              <a:rPr lang="en-US" sz="1400" b="1" i="1" dirty="0">
                <a:solidFill>
                  <a:schemeClr val="tx1"/>
                </a:solidFill>
                <a:latin typeface="+mn-lt"/>
              </a:rPr>
              <a:t>int or tuple of int</a:t>
            </a:r>
            <a:br>
              <a:rPr lang="en-US" sz="1400" i="1" dirty="0">
                <a:solidFill>
                  <a:schemeClr val="tx1"/>
                </a:solidFill>
                <a:latin typeface="+mn-lt"/>
              </a:rPr>
            </a:br>
            <a:r>
              <a:rPr lang="en-US" sz="1400" i="1" dirty="0">
                <a:solidFill>
                  <a:schemeClr val="tx1"/>
                </a:solidFill>
                <a:latin typeface="+mn-lt"/>
              </a:rPr>
              <a:t>       </a:t>
            </a:r>
            <a:br>
              <a:rPr lang="en-US" sz="1400" i="1" dirty="0">
                <a:solidFill>
                  <a:schemeClr val="tx1"/>
                </a:solidFill>
                <a:latin typeface="+mn-lt"/>
              </a:rPr>
            </a:br>
            <a:r>
              <a:rPr lang="en-US" sz="1400" b="1" i="1" dirty="0">
                <a:solidFill>
                  <a:schemeClr val="tx1"/>
                </a:solidFill>
                <a:latin typeface="+mn-lt"/>
              </a:rPr>
              <a:t>                           </a:t>
            </a:r>
            <a:r>
              <a:rPr lang="en-US" sz="1400" b="1" dirty="0">
                <a:solidFill>
                  <a:schemeClr val="tx1"/>
                </a:solidFill>
                <a:latin typeface="+mn-lt"/>
              </a:rPr>
              <a:t>dtype: </a:t>
            </a:r>
            <a:r>
              <a:rPr lang="en-US" sz="1400" b="1" i="1" dirty="0">
                <a:solidFill>
                  <a:schemeClr val="tx1"/>
                </a:solidFill>
                <a:latin typeface="+mn-lt"/>
              </a:rPr>
              <a:t>data-type , optional</a:t>
            </a:r>
            <a:br>
              <a:rPr lang="en-US" sz="1400" i="1" dirty="0">
                <a:solidFill>
                  <a:schemeClr val="tx1"/>
                </a:solidFill>
                <a:latin typeface="+mn-lt"/>
              </a:rPr>
            </a:br>
            <a:r>
              <a:rPr lang="en-US" sz="1400" dirty="0">
                <a:solidFill>
                  <a:schemeClr val="tx1"/>
                </a:solidFill>
              </a:rPr>
              <a:t>                           </a:t>
            </a:r>
            <a:r>
              <a:rPr lang="en-US" sz="1400" dirty="0">
                <a:solidFill>
                  <a:schemeClr val="accent4"/>
                </a:solidFill>
              </a:rPr>
              <a:t>Desired output data-type for the array, e.g</a:t>
            </a:r>
            <a:r>
              <a:rPr lang="en-US" sz="1400" dirty="0">
                <a:solidFill>
                  <a:schemeClr val="accent4"/>
                </a:solidFill>
                <a:latin typeface="+mn-lt"/>
              </a:rPr>
              <a:t> </a:t>
            </a:r>
            <a:r>
              <a:rPr lang="en-US" sz="1400" b="1" i="1" dirty="0">
                <a:solidFill>
                  <a:schemeClr val="accent4"/>
                </a:solidFill>
                <a:latin typeface="+mn-lt"/>
              </a:rPr>
              <a:t>numpy.int8.</a:t>
            </a:r>
            <a:r>
              <a:rPr lang="en-US" sz="1400" i="1" dirty="0">
                <a:solidFill>
                  <a:schemeClr val="accent4"/>
                </a:solidFill>
                <a:latin typeface="+mn-lt"/>
              </a:rPr>
              <a:t> </a:t>
            </a:r>
            <a:r>
              <a:rPr lang="en-US" sz="1400" b="1" dirty="0">
                <a:solidFill>
                  <a:schemeClr val="accent4"/>
                </a:solidFill>
                <a:latin typeface="+mn-lt"/>
              </a:rPr>
              <a:t>default is</a:t>
            </a:r>
            <a:r>
              <a:rPr lang="en-US" sz="1400" i="1" dirty="0">
                <a:solidFill>
                  <a:schemeClr val="accent4"/>
                </a:solidFill>
                <a:latin typeface="+mn-lt"/>
              </a:rPr>
              <a:t> numpy.float64.</a:t>
            </a:r>
            <a:br>
              <a:rPr lang="en-US" sz="1400" i="1" dirty="0">
                <a:solidFill>
                  <a:schemeClr val="accent4"/>
                </a:solidFill>
                <a:latin typeface="+mn-lt"/>
              </a:rPr>
            </a:br>
            <a:br>
              <a:rPr lang="en-US" sz="1400" i="1" dirty="0">
                <a:solidFill>
                  <a:schemeClr val="accent4"/>
                </a:solidFill>
                <a:latin typeface="+mn-lt"/>
              </a:rPr>
            </a:br>
            <a:r>
              <a:rPr lang="en-US" sz="1400" b="1" dirty="0">
                <a:solidFill>
                  <a:schemeClr val="tx1"/>
                </a:solidFill>
                <a:latin typeface="+mn-lt"/>
              </a:rPr>
              <a:t>                           order: </a:t>
            </a:r>
            <a:r>
              <a:rPr lang="en-US" sz="1400" i="1" dirty="0">
                <a:solidFill>
                  <a:schemeClr val="tx1"/>
                </a:solidFill>
                <a:latin typeface="+mn-lt"/>
              </a:rPr>
              <a:t>{‘c’ , ‘f’}, optional, default: ‘C’</a:t>
            </a:r>
            <a:br>
              <a:rPr lang="en-US" sz="1400" i="1" dirty="0">
                <a:solidFill>
                  <a:schemeClr val="tx1"/>
                </a:solidFill>
                <a:latin typeface="+mn-lt"/>
              </a:rPr>
            </a:br>
            <a:br>
              <a:rPr lang="en-US" sz="1400" i="1" dirty="0">
                <a:solidFill>
                  <a:schemeClr val="tx1"/>
                </a:solidFill>
                <a:latin typeface="+mn-lt"/>
              </a:rPr>
            </a:br>
            <a:br>
              <a:rPr lang="en-US" sz="1400" i="1" dirty="0">
                <a:solidFill>
                  <a:schemeClr val="tx1"/>
                </a:solidFill>
                <a:latin typeface="+mn-lt"/>
              </a:rPr>
            </a:br>
            <a:r>
              <a:rPr lang="en-US" sz="1400" b="1" dirty="0">
                <a:solidFill>
                  <a:schemeClr val="tx1"/>
                </a:solidFill>
                <a:latin typeface="+mn-lt"/>
              </a:rPr>
              <a:t>Returns              out: ndarray</a:t>
            </a:r>
            <a:br>
              <a:rPr lang="en-US" sz="1400" b="1" dirty="0">
                <a:solidFill>
                  <a:schemeClr val="tx1"/>
                </a:solidFill>
                <a:latin typeface="+mn-lt"/>
              </a:rPr>
            </a:br>
            <a:br>
              <a:rPr lang="en-US" sz="1400" b="1" dirty="0">
                <a:solidFill>
                  <a:schemeClr val="tx1"/>
                </a:solidFill>
                <a:latin typeface="+mn-lt"/>
              </a:rPr>
            </a:br>
            <a:r>
              <a:rPr lang="en-US" sz="1400" b="1" dirty="0">
                <a:solidFill>
                  <a:schemeClr val="accent4"/>
                </a:solidFill>
                <a:latin typeface="+mn-lt"/>
              </a:rPr>
              <a:t>                         Array of uninitialized (arbitrary) data of the given shape, dtype, and order. Object</a:t>
            </a:r>
            <a:br>
              <a:rPr lang="en-US" sz="1400" b="1" dirty="0">
                <a:solidFill>
                  <a:schemeClr val="accent4"/>
                </a:solidFill>
                <a:latin typeface="+mn-lt"/>
              </a:rPr>
            </a:br>
            <a:r>
              <a:rPr lang="en-US" sz="1400" b="1" dirty="0">
                <a:solidFill>
                  <a:schemeClr val="accent4"/>
                </a:solidFill>
                <a:latin typeface="+mn-lt"/>
              </a:rPr>
              <a:t>                         arrays will be initialized to None.</a:t>
            </a:r>
            <a:endParaRPr lang="hi-IN" sz="1400" b="1" dirty="0">
              <a:solidFill>
                <a:schemeClr val="accent4"/>
              </a:solidFill>
              <a:latin typeface="+mn-lt"/>
            </a:endParaRPr>
          </a:p>
        </p:txBody>
      </p:sp>
      <p:cxnSp>
        <p:nvCxnSpPr>
          <p:cNvPr id="10" name="Straight Connector 9">
            <a:extLst>
              <a:ext uri="{FF2B5EF4-FFF2-40B4-BE49-F238E27FC236}">
                <a16:creationId xmlns:a16="http://schemas.microsoft.com/office/drawing/2014/main" id="{CF2F1C81-C86F-4B1C-BBDF-3AB7B2FC91B8}"/>
              </a:ext>
            </a:extLst>
          </p:cNvPr>
          <p:cNvCxnSpPr>
            <a:cxnSpLocks/>
          </p:cNvCxnSpPr>
          <p:nvPr/>
        </p:nvCxnSpPr>
        <p:spPr>
          <a:xfrm>
            <a:off x="1850315" y="1430767"/>
            <a:ext cx="0" cy="330259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5352EEC1-33E5-4E3F-AC5D-70CDF9BFC70F}"/>
              </a:ext>
            </a:extLst>
          </p:cNvPr>
          <p:cNvCxnSpPr>
            <a:cxnSpLocks/>
          </p:cNvCxnSpPr>
          <p:nvPr/>
        </p:nvCxnSpPr>
        <p:spPr>
          <a:xfrm>
            <a:off x="580913" y="1430767"/>
            <a:ext cx="32273" cy="33025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3AD30DB6-B5EC-42C5-9DF0-999B0D2386DE}"/>
              </a:ext>
            </a:extLst>
          </p:cNvPr>
          <p:cNvCxnSpPr>
            <a:cxnSpLocks/>
          </p:cNvCxnSpPr>
          <p:nvPr/>
        </p:nvCxnSpPr>
        <p:spPr>
          <a:xfrm>
            <a:off x="591671" y="1430767"/>
            <a:ext cx="9014908"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4296C023-114C-45D2-9FD8-07BC50907CE5}"/>
              </a:ext>
            </a:extLst>
          </p:cNvPr>
          <p:cNvCxnSpPr>
            <a:cxnSpLocks/>
          </p:cNvCxnSpPr>
          <p:nvPr/>
        </p:nvCxnSpPr>
        <p:spPr>
          <a:xfrm>
            <a:off x="9606579" y="1430767"/>
            <a:ext cx="0" cy="330259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89B5B4AE-F15E-4EC7-AB2B-768089B41A42}"/>
              </a:ext>
            </a:extLst>
          </p:cNvPr>
          <p:cNvCxnSpPr>
            <a:cxnSpLocks/>
          </p:cNvCxnSpPr>
          <p:nvPr/>
        </p:nvCxnSpPr>
        <p:spPr>
          <a:xfrm>
            <a:off x="613186" y="4733365"/>
            <a:ext cx="9014908"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628A39C3-A9CD-47A9-B833-A29B96E10A19}"/>
              </a:ext>
            </a:extLst>
          </p:cNvPr>
          <p:cNvCxnSpPr>
            <a:cxnSpLocks/>
          </p:cNvCxnSpPr>
          <p:nvPr/>
        </p:nvCxnSpPr>
        <p:spPr>
          <a:xfrm>
            <a:off x="591671" y="3200400"/>
            <a:ext cx="9036423" cy="5916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477942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72DB-8E5D-4160-9ED0-52A807A096B7}"/>
              </a:ext>
            </a:extLst>
          </p:cNvPr>
          <p:cNvSpPr>
            <a:spLocks noGrp="1"/>
          </p:cNvSpPr>
          <p:nvPr>
            <p:ph type="title"/>
          </p:nvPr>
        </p:nvSpPr>
        <p:spPr>
          <a:xfrm>
            <a:off x="677334" y="609600"/>
            <a:ext cx="8596668" cy="5414682"/>
          </a:xfrm>
        </p:spPr>
        <p:txBody>
          <a:bodyPr>
            <a:normAutofit/>
          </a:bodyPr>
          <a:lstStyle/>
          <a:p>
            <a:r>
              <a:rPr lang="en-US" sz="1400" dirty="0">
                <a:solidFill>
                  <a:schemeClr val="tx1"/>
                </a:solidFill>
              </a:rPr>
              <a:t>Example 1:  The following code shows an example of an empty array.</a:t>
            </a:r>
            <a:br>
              <a:rPr lang="en-US" sz="1400" dirty="0">
                <a:solidFill>
                  <a:schemeClr val="tx1"/>
                </a:solidFill>
              </a:rPr>
            </a:br>
            <a:br>
              <a:rPr lang="en-US" sz="1400" dirty="0">
                <a:solidFill>
                  <a:schemeClr val="tx1"/>
                </a:solidFill>
              </a:rPr>
            </a:br>
            <a:br>
              <a:rPr lang="en-US" sz="1400" dirty="0">
                <a:solidFill>
                  <a:schemeClr val="tx1"/>
                </a:solidFill>
              </a:rPr>
            </a:br>
            <a:br>
              <a:rPr lang="en-US" sz="1400" dirty="0">
                <a:solidFill>
                  <a:schemeClr val="tx1"/>
                </a:solidFill>
              </a:rPr>
            </a:br>
            <a:r>
              <a:rPr lang="en-US" sz="1400" dirty="0">
                <a:solidFill>
                  <a:schemeClr val="tx1"/>
                </a:solidFill>
                <a:latin typeface="SimSun-ExtB" panose="02010609060101010101" pitchFamily="49" charset="-122"/>
                <a:ea typeface="SimSun-ExtB" panose="02010609060101010101" pitchFamily="49" charset="-122"/>
              </a:rPr>
              <a:t>                   Import numpy as np</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x = np.empty([3,2], dtype = int)</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 (x)</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b="1" dirty="0">
                <a:solidFill>
                  <a:schemeClr val="tx1"/>
                </a:solidFill>
                <a:latin typeface="+mn-lt"/>
                <a:ea typeface="SimSun-ExtB" panose="02010609060101010101" pitchFamily="49" charset="-122"/>
              </a:rPr>
              <a:t>Output:</a:t>
            </a:r>
            <a:br>
              <a:rPr lang="en-US" sz="1400" b="1" dirty="0">
                <a:solidFill>
                  <a:schemeClr val="tx1"/>
                </a:solidFill>
                <a:latin typeface="+mn-lt"/>
                <a:ea typeface="SimSun-ExtB" panose="02010609060101010101" pitchFamily="49" charset="-122"/>
              </a:rPr>
            </a:br>
            <a:br>
              <a:rPr lang="en-US" sz="1400" b="1" dirty="0">
                <a:solidFill>
                  <a:schemeClr val="tx1"/>
                </a:solidFill>
                <a:latin typeface="+mn-lt"/>
                <a:ea typeface="SimSun-ExtB" panose="02010609060101010101" pitchFamily="49" charset="-122"/>
              </a:rPr>
            </a:br>
            <a:br>
              <a:rPr lang="en-US" sz="1400" b="1" dirty="0">
                <a:solidFill>
                  <a:schemeClr val="tx1"/>
                </a:solidFill>
                <a:latin typeface="+mn-lt"/>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 [1 2]</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[3 4]</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[5 6] ]</a:t>
            </a:r>
            <a:br>
              <a:rPr lang="en-US" sz="1400" dirty="0">
                <a:solidFill>
                  <a:schemeClr val="tx1"/>
                </a:solidFill>
                <a:latin typeface="SimSun-ExtB" panose="02010609060101010101" pitchFamily="49" charset="-122"/>
                <a:ea typeface="SimSun-ExtB" panose="02010609060101010101" pitchFamily="49" charset="-122"/>
              </a:rPr>
            </a:br>
            <a:br>
              <a:rPr lang="en-US" sz="1400" b="1" dirty="0">
                <a:solidFill>
                  <a:schemeClr val="tx1"/>
                </a:solidFill>
                <a:latin typeface="+mn-lt"/>
                <a:ea typeface="SimSun-ExtB" panose="02010609060101010101" pitchFamily="49" charset="-122"/>
              </a:rPr>
            </a:br>
            <a:br>
              <a:rPr lang="en-US" sz="1400" b="1" dirty="0">
                <a:solidFill>
                  <a:schemeClr val="tx1"/>
                </a:solidFill>
                <a:latin typeface="+mn-lt"/>
                <a:ea typeface="SimSun-ExtB" panose="02010609060101010101" pitchFamily="49" charset="-122"/>
              </a:rPr>
            </a:br>
            <a:br>
              <a:rPr lang="en-US" sz="1400" b="1" dirty="0">
                <a:solidFill>
                  <a:schemeClr val="tx1"/>
                </a:solidFill>
                <a:latin typeface="+mn-lt"/>
                <a:ea typeface="SimSun-ExtB" panose="02010609060101010101" pitchFamily="49" charset="-122"/>
              </a:rPr>
            </a:br>
            <a:br>
              <a:rPr lang="en-US" sz="1400" b="1" dirty="0">
                <a:solidFill>
                  <a:schemeClr val="tx1"/>
                </a:solidFill>
                <a:latin typeface="+mn-lt"/>
                <a:ea typeface="SimSun-ExtB" panose="02010609060101010101" pitchFamily="49" charset="-122"/>
              </a:rPr>
            </a:br>
            <a:r>
              <a:rPr lang="en-US" sz="1400" b="1" dirty="0">
                <a:solidFill>
                  <a:schemeClr val="accent5">
                    <a:lumMod val="75000"/>
                  </a:schemeClr>
                </a:solidFill>
                <a:latin typeface="+mn-lt"/>
                <a:ea typeface="SimSun-ExtB" panose="02010609060101010101" pitchFamily="49" charset="-122"/>
              </a:rPr>
              <a:t>Note-      The elements in array show random values as they are not initialized.</a:t>
            </a:r>
            <a:br>
              <a:rPr lang="en-US" sz="1400" b="1" dirty="0">
                <a:solidFill>
                  <a:schemeClr val="accent5">
                    <a:lumMod val="75000"/>
                  </a:schemeClr>
                </a:solidFill>
                <a:latin typeface="+mn-lt"/>
                <a:ea typeface="SimSun-ExtB" panose="02010609060101010101" pitchFamily="49" charset="-122"/>
              </a:rPr>
            </a:br>
            <a:br>
              <a:rPr lang="en-US" sz="1400" b="1" dirty="0">
                <a:solidFill>
                  <a:schemeClr val="accent5">
                    <a:lumMod val="75000"/>
                  </a:schemeClr>
                </a:solidFill>
                <a:latin typeface="+mn-lt"/>
                <a:ea typeface="SimSun-ExtB" panose="02010609060101010101" pitchFamily="49" charset="-122"/>
              </a:rPr>
            </a:br>
            <a:endParaRPr lang="hi-IN" sz="1400" b="1" dirty="0">
              <a:solidFill>
                <a:schemeClr val="accent5">
                  <a:lumMod val="75000"/>
                </a:schemeClr>
              </a:solidFill>
              <a:latin typeface="+mn-lt"/>
              <a:ea typeface="SimSun-ExtB" panose="02010609060101010101" pitchFamily="49" charset="-122"/>
            </a:endParaRPr>
          </a:p>
        </p:txBody>
      </p:sp>
    </p:spTree>
    <p:extLst>
      <p:ext uri="{BB962C8B-B14F-4D97-AF65-F5344CB8AC3E}">
        <p14:creationId xmlns:p14="http://schemas.microsoft.com/office/powerpoint/2010/main" val="13110567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C170-D9CD-4016-A12D-152EEF025D38}"/>
              </a:ext>
            </a:extLst>
          </p:cNvPr>
          <p:cNvSpPr>
            <a:spLocks noGrp="1"/>
          </p:cNvSpPr>
          <p:nvPr>
            <p:ph type="title"/>
          </p:nvPr>
        </p:nvSpPr>
        <p:spPr>
          <a:xfrm>
            <a:off x="677334" y="609599"/>
            <a:ext cx="8596668" cy="5446955"/>
          </a:xfrm>
        </p:spPr>
        <p:txBody>
          <a:bodyPr>
            <a:normAutofit fontScale="90000"/>
          </a:bodyPr>
          <a:lstStyle/>
          <a:p>
            <a:r>
              <a:rPr lang="en-US" sz="1600" b="1" dirty="0">
                <a:solidFill>
                  <a:srgbClr val="0070C0"/>
                </a:solidFill>
              </a:rPr>
              <a:t>2. Eye</a:t>
            </a:r>
            <a:r>
              <a:rPr lang="en-US" sz="1600" b="1" dirty="0">
                <a:solidFill>
                  <a:schemeClr val="accent4"/>
                </a:solidFill>
              </a:rPr>
              <a:t>:     </a:t>
            </a:r>
            <a:r>
              <a:rPr lang="en-US" sz="1600" dirty="0">
                <a:solidFill>
                  <a:schemeClr val="accent4"/>
                </a:solidFill>
              </a:rPr>
              <a:t>It returns a 2-D array with ones on the diagonal and zeros else where.</a:t>
            </a:r>
            <a:br>
              <a:rPr lang="en-US" sz="1600" dirty="0">
                <a:solidFill>
                  <a:schemeClr val="accent4"/>
                </a:solidFill>
              </a:rPr>
            </a:br>
            <a:br>
              <a:rPr lang="en-US" sz="1600" dirty="0">
                <a:solidFill>
                  <a:schemeClr val="tx1"/>
                </a:solidFill>
              </a:rPr>
            </a:br>
            <a:r>
              <a:rPr lang="en-US" sz="1600" dirty="0">
                <a:solidFill>
                  <a:schemeClr val="tx1"/>
                </a:solidFill>
              </a:rPr>
              <a:t>   Syntax:  </a:t>
            </a:r>
            <a:br>
              <a:rPr lang="en-US" sz="1600" dirty="0">
                <a:solidFill>
                  <a:schemeClr val="tx1"/>
                </a:solidFill>
              </a:rPr>
            </a:br>
            <a:r>
              <a:rPr lang="en-US" sz="1600" dirty="0">
                <a:solidFill>
                  <a:schemeClr val="tx1"/>
                </a:solidFill>
              </a:rPr>
              <a:t>               numpy.eye (N, M=None, k=0, dtype=&lt;class ‘float’&gt;, order=‘C’)[source]</a:t>
            </a:r>
            <a:br>
              <a:rPr lang="en-US" sz="1600" dirty="0">
                <a:solidFill>
                  <a:schemeClr val="tx1"/>
                </a:solidFill>
              </a:rPr>
            </a:br>
            <a:br>
              <a:rPr lang="en-US" sz="1600" dirty="0">
                <a:solidFill>
                  <a:schemeClr val="tx1"/>
                </a:solidFill>
              </a:rPr>
            </a:br>
            <a:br>
              <a:rPr lang="en-US" sz="1600" dirty="0">
                <a:solidFill>
                  <a:schemeClr val="tx1"/>
                </a:solidFill>
              </a:rPr>
            </a:br>
            <a:br>
              <a:rPr lang="en-US" sz="1600" dirty="0">
                <a:solidFill>
                  <a:schemeClr val="tx1"/>
                </a:solidFill>
              </a:rPr>
            </a:br>
            <a:r>
              <a:rPr lang="en-US" sz="1600" dirty="0">
                <a:solidFill>
                  <a:schemeClr val="tx1"/>
                </a:solidFill>
              </a:rPr>
              <a:t>Parameters</a:t>
            </a:r>
            <a:r>
              <a:rPr lang="en-US" sz="1600" b="1" dirty="0">
                <a:solidFill>
                  <a:schemeClr val="tx1"/>
                </a:solidFill>
              </a:rPr>
              <a:t>:          N : </a:t>
            </a:r>
            <a:r>
              <a:rPr lang="en-US" sz="1600" b="1" i="1" dirty="0">
                <a:solidFill>
                  <a:schemeClr val="tx1"/>
                </a:solidFill>
              </a:rPr>
              <a:t>int</a:t>
            </a:r>
            <a:br>
              <a:rPr lang="en-US" sz="1600" i="1" dirty="0">
                <a:solidFill>
                  <a:schemeClr val="tx1"/>
                </a:solidFill>
              </a:rPr>
            </a:br>
            <a:r>
              <a:rPr lang="en-US" sz="1600" i="1" dirty="0">
                <a:solidFill>
                  <a:schemeClr val="tx1"/>
                </a:solidFill>
              </a:rPr>
              <a:t>                            </a:t>
            </a:r>
            <a:br>
              <a:rPr lang="en-US" sz="1600" i="1" dirty="0">
                <a:solidFill>
                  <a:schemeClr val="tx1"/>
                </a:solidFill>
              </a:rPr>
            </a:br>
            <a:r>
              <a:rPr lang="en-US" sz="1600" i="1" dirty="0">
                <a:solidFill>
                  <a:schemeClr val="tx1"/>
                </a:solidFill>
              </a:rPr>
              <a:t>                           </a:t>
            </a:r>
            <a:r>
              <a:rPr lang="en-US" sz="1600" i="1" dirty="0">
                <a:solidFill>
                  <a:schemeClr val="accent4"/>
                </a:solidFill>
              </a:rPr>
              <a:t>Number</a:t>
            </a:r>
            <a:r>
              <a:rPr lang="en-US" sz="1600" dirty="0">
                <a:solidFill>
                  <a:schemeClr val="accent4"/>
                </a:solidFill>
              </a:rPr>
              <a:t> of rows in the output.</a:t>
            </a:r>
            <a:br>
              <a:rPr lang="en-US" sz="1600" dirty="0">
                <a:solidFill>
                  <a:schemeClr val="accent4"/>
                </a:solidFill>
              </a:rPr>
            </a:br>
            <a:br>
              <a:rPr lang="en-US" sz="1600" dirty="0">
                <a:solidFill>
                  <a:schemeClr val="accent4"/>
                </a:solidFill>
              </a:rPr>
            </a:br>
            <a:r>
              <a:rPr lang="en-US" sz="1600" b="1" dirty="0">
                <a:solidFill>
                  <a:schemeClr val="tx1"/>
                </a:solidFill>
              </a:rPr>
              <a:t>                          M : </a:t>
            </a:r>
            <a:r>
              <a:rPr lang="en-US" sz="1600" b="1" i="1" dirty="0">
                <a:solidFill>
                  <a:schemeClr val="tx1"/>
                </a:solidFill>
              </a:rPr>
              <a:t>int, optional</a:t>
            </a:r>
            <a:br>
              <a:rPr lang="en-US" sz="1600" i="1" dirty="0">
                <a:solidFill>
                  <a:schemeClr val="tx1"/>
                </a:solidFill>
              </a:rPr>
            </a:br>
            <a:r>
              <a:rPr lang="en-US" sz="1600" i="1" dirty="0">
                <a:solidFill>
                  <a:schemeClr val="tx1"/>
                </a:solidFill>
              </a:rPr>
              <a:t>                      </a:t>
            </a:r>
            <a:br>
              <a:rPr lang="en-US" sz="1600" i="1" dirty="0">
                <a:solidFill>
                  <a:schemeClr val="tx1"/>
                </a:solidFill>
              </a:rPr>
            </a:br>
            <a:r>
              <a:rPr lang="en-US" sz="1600" i="1" dirty="0">
                <a:solidFill>
                  <a:schemeClr val="tx1"/>
                </a:solidFill>
              </a:rPr>
              <a:t>                          </a:t>
            </a:r>
            <a:r>
              <a:rPr lang="en-US" sz="1600" i="1" dirty="0">
                <a:solidFill>
                  <a:schemeClr val="accent4"/>
                </a:solidFill>
              </a:rPr>
              <a:t>Index </a:t>
            </a:r>
            <a:r>
              <a:rPr lang="en-US" sz="1600" dirty="0">
                <a:solidFill>
                  <a:schemeClr val="accent4"/>
                </a:solidFill>
              </a:rPr>
              <a:t>of the diagonal: 0 (the default) refers to the main diagonal, a                        </a:t>
            </a:r>
            <a:br>
              <a:rPr lang="en-US" sz="1600" dirty="0">
                <a:solidFill>
                  <a:schemeClr val="accent4"/>
                </a:solidFill>
              </a:rPr>
            </a:br>
            <a:r>
              <a:rPr lang="en-US" sz="1600" dirty="0">
                <a:solidFill>
                  <a:schemeClr val="accent4"/>
                </a:solidFill>
              </a:rPr>
              <a:t>                          positive value refers to an upper diagonal, and a negative value to a </a:t>
            </a:r>
            <a:br>
              <a:rPr lang="en-US" sz="1600" dirty="0">
                <a:solidFill>
                  <a:schemeClr val="accent4"/>
                </a:solidFill>
              </a:rPr>
            </a:br>
            <a:r>
              <a:rPr lang="en-US" sz="1600" dirty="0">
                <a:solidFill>
                  <a:schemeClr val="accent4"/>
                </a:solidFill>
              </a:rPr>
              <a:t>                          lower diagonal.</a:t>
            </a:r>
            <a:br>
              <a:rPr lang="en-US" sz="1600" dirty="0">
                <a:solidFill>
                  <a:schemeClr val="accent4"/>
                </a:solidFill>
              </a:rPr>
            </a:br>
            <a:r>
              <a:rPr lang="en-US" sz="1600" i="1" dirty="0">
                <a:solidFill>
                  <a:schemeClr val="tx1"/>
                </a:solidFill>
              </a:rPr>
              <a:t>                          dtype: data-type, optional</a:t>
            </a:r>
            <a:br>
              <a:rPr lang="en-US" sz="1600" i="1" dirty="0">
                <a:solidFill>
                  <a:schemeClr val="tx1"/>
                </a:solidFill>
              </a:rPr>
            </a:br>
            <a:r>
              <a:rPr lang="en-US" sz="1600" dirty="0">
                <a:solidFill>
                  <a:schemeClr val="accent4"/>
                </a:solidFill>
              </a:rPr>
              <a:t>                          Data-type of the returned array.</a:t>
            </a:r>
            <a:br>
              <a:rPr lang="en-US" sz="1600" dirty="0">
                <a:solidFill>
                  <a:schemeClr val="accent4"/>
                </a:solidFill>
              </a:rPr>
            </a:br>
            <a:r>
              <a:rPr lang="en-US" sz="1600" i="1" dirty="0">
                <a:solidFill>
                  <a:schemeClr val="tx1"/>
                </a:solidFill>
              </a:rPr>
              <a:t>                          order :{‘C’, ‘F’},optional</a:t>
            </a:r>
            <a:br>
              <a:rPr lang="en-US" sz="1600" i="1" dirty="0">
                <a:solidFill>
                  <a:schemeClr val="tx1"/>
                </a:solidFill>
              </a:rPr>
            </a:br>
            <a:r>
              <a:rPr lang="en-US" sz="1600" i="1" dirty="0">
                <a:solidFill>
                  <a:schemeClr val="accent4"/>
                </a:solidFill>
              </a:rPr>
              <a:t>                          Whether </a:t>
            </a:r>
            <a:r>
              <a:rPr lang="en-US" sz="1600" dirty="0">
                <a:solidFill>
                  <a:schemeClr val="accent4"/>
                </a:solidFill>
              </a:rPr>
              <a:t>the output should be stored in row-major (C-style) or column-</a:t>
            </a:r>
            <a:br>
              <a:rPr lang="en-US" sz="1600" dirty="0">
                <a:solidFill>
                  <a:schemeClr val="accent4"/>
                </a:solidFill>
              </a:rPr>
            </a:br>
            <a:r>
              <a:rPr lang="en-US" sz="1600" dirty="0">
                <a:solidFill>
                  <a:schemeClr val="accent4"/>
                </a:solidFill>
              </a:rPr>
              <a:t>                          major(Fortran-style)order in memory.</a:t>
            </a:r>
            <a:br>
              <a:rPr lang="en-US" sz="1600" dirty="0">
                <a:solidFill>
                  <a:schemeClr val="accent4"/>
                </a:solidFill>
              </a:rPr>
            </a:br>
            <a:br>
              <a:rPr lang="en-US" sz="1600" i="1" dirty="0">
                <a:solidFill>
                  <a:schemeClr val="accent4"/>
                </a:solidFill>
              </a:rPr>
            </a:br>
            <a:r>
              <a:rPr lang="en-US" sz="1600" i="1" dirty="0">
                <a:solidFill>
                  <a:schemeClr val="tx1"/>
                </a:solidFill>
              </a:rPr>
              <a:t>Returns              I : ndarray of shape(N,M)</a:t>
            </a:r>
            <a:br>
              <a:rPr lang="en-US" sz="1600" i="1" dirty="0">
                <a:solidFill>
                  <a:schemeClr val="tx1"/>
                </a:solidFill>
              </a:rPr>
            </a:br>
            <a:r>
              <a:rPr lang="en-US" sz="1600" dirty="0">
                <a:solidFill>
                  <a:schemeClr val="tx1"/>
                </a:solidFill>
              </a:rPr>
              <a:t>                         </a:t>
            </a:r>
            <a:r>
              <a:rPr lang="en-US" sz="1600" dirty="0">
                <a:solidFill>
                  <a:schemeClr val="accent4"/>
                </a:solidFill>
              </a:rPr>
              <a:t>An array where all elements are equal to zero, expect for the k-th diagonal,</a:t>
            </a:r>
            <a:br>
              <a:rPr lang="en-US" sz="1600" dirty="0">
                <a:solidFill>
                  <a:schemeClr val="accent4"/>
                </a:solidFill>
              </a:rPr>
            </a:br>
            <a:r>
              <a:rPr lang="en-US" sz="1600" dirty="0">
                <a:solidFill>
                  <a:schemeClr val="accent4"/>
                </a:solidFill>
              </a:rPr>
              <a:t>                         whose values are equal to one.</a:t>
            </a:r>
            <a:endParaRPr lang="hi-IN" sz="1600" b="1" dirty="0">
              <a:solidFill>
                <a:schemeClr val="accent4"/>
              </a:solidFill>
            </a:endParaRPr>
          </a:p>
        </p:txBody>
      </p:sp>
      <p:cxnSp>
        <p:nvCxnSpPr>
          <p:cNvPr id="4" name="Straight Connector 3">
            <a:extLst>
              <a:ext uri="{FF2B5EF4-FFF2-40B4-BE49-F238E27FC236}">
                <a16:creationId xmlns:a16="http://schemas.microsoft.com/office/drawing/2014/main" id="{2BB1B005-5771-4ACE-A785-E44E535CB0A1}"/>
              </a:ext>
            </a:extLst>
          </p:cNvPr>
          <p:cNvCxnSpPr>
            <a:cxnSpLocks/>
          </p:cNvCxnSpPr>
          <p:nvPr/>
        </p:nvCxnSpPr>
        <p:spPr>
          <a:xfrm>
            <a:off x="1947134" y="1839558"/>
            <a:ext cx="0" cy="424927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8D86549-3C87-4BB5-8FF1-3AF328EBEB3A}"/>
              </a:ext>
            </a:extLst>
          </p:cNvPr>
          <p:cNvCxnSpPr/>
          <p:nvPr/>
        </p:nvCxnSpPr>
        <p:spPr>
          <a:xfrm>
            <a:off x="462579" y="1839558"/>
            <a:ext cx="0" cy="4313816"/>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BA563ADB-FFB4-4E42-9D90-9417A4097CC8}"/>
              </a:ext>
            </a:extLst>
          </p:cNvPr>
          <p:cNvCxnSpPr>
            <a:cxnSpLocks/>
          </p:cNvCxnSpPr>
          <p:nvPr/>
        </p:nvCxnSpPr>
        <p:spPr>
          <a:xfrm>
            <a:off x="8509299" y="1839558"/>
            <a:ext cx="0" cy="432457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7046F6BE-9599-477D-87E5-1704CFC114AA}"/>
              </a:ext>
            </a:extLst>
          </p:cNvPr>
          <p:cNvCxnSpPr/>
          <p:nvPr/>
        </p:nvCxnSpPr>
        <p:spPr>
          <a:xfrm>
            <a:off x="462579" y="6153374"/>
            <a:ext cx="804672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01E4EA21-3829-4003-9075-A829709963F0}"/>
              </a:ext>
            </a:extLst>
          </p:cNvPr>
          <p:cNvCxnSpPr/>
          <p:nvPr/>
        </p:nvCxnSpPr>
        <p:spPr>
          <a:xfrm>
            <a:off x="462579" y="1839558"/>
            <a:ext cx="804672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A0181C24-09DE-46DC-82F6-472A31F15C50}"/>
              </a:ext>
            </a:extLst>
          </p:cNvPr>
          <p:cNvCxnSpPr/>
          <p:nvPr/>
        </p:nvCxnSpPr>
        <p:spPr>
          <a:xfrm>
            <a:off x="462579" y="5120640"/>
            <a:ext cx="804672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20640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FC5F-3E99-488F-8483-DE6638B7402B}"/>
              </a:ext>
            </a:extLst>
          </p:cNvPr>
          <p:cNvSpPr>
            <a:spLocks noGrp="1"/>
          </p:cNvSpPr>
          <p:nvPr>
            <p:ph type="title"/>
          </p:nvPr>
        </p:nvSpPr>
        <p:spPr>
          <a:xfrm>
            <a:off x="677334" y="609599"/>
            <a:ext cx="8596668" cy="5264075"/>
          </a:xfrm>
        </p:spPr>
        <p:txBody>
          <a:bodyPr>
            <a:normAutofit/>
          </a:bodyPr>
          <a:lstStyle/>
          <a:p>
            <a:r>
              <a:rPr lang="en-US" sz="2400" b="1" dirty="0">
                <a:solidFill>
                  <a:schemeClr val="tx1"/>
                </a:solidFill>
              </a:rPr>
              <a:t>Example:</a:t>
            </a:r>
            <a:br>
              <a:rPr lang="en-US" sz="2400" b="1" dirty="0">
                <a:solidFill>
                  <a:schemeClr val="tx1"/>
                </a:solidFill>
              </a:rPr>
            </a:br>
            <a:br>
              <a:rPr lang="en-US" sz="1400" b="1" dirty="0">
                <a:solidFill>
                  <a:schemeClr val="tx1"/>
                </a:solidFill>
              </a:rPr>
            </a:br>
            <a:r>
              <a:rPr lang="en-US" sz="1400" b="1" dirty="0">
                <a:solidFill>
                  <a:schemeClr val="tx1"/>
                </a:solidFill>
                <a:latin typeface="SimSun-ExtB" panose="02010609060101010101" pitchFamily="49" charset="-122"/>
                <a:ea typeface="SimSun-ExtB" panose="02010609060101010101" pitchFamily="49" charset="-122"/>
              </a:rPr>
              <a:t>         </a:t>
            </a:r>
            <a:r>
              <a:rPr lang="en-US" sz="1400" dirty="0">
                <a:solidFill>
                  <a:schemeClr val="tx1"/>
                </a:solidFill>
                <a:latin typeface="SimSun-ExtB" panose="02010609060101010101" pitchFamily="49" charset="-122"/>
                <a:ea typeface="SimSun-ExtB" panose="02010609060101010101" pitchFamily="49" charset="-122"/>
              </a:rPr>
              <a:t>import numpy as np</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 = np.eye(2, dtype=int)</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print(“2 rows in the output : \n” , a)</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 = np.eye(3, k=1)</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print(“3 rows in the output : \n” , a)</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rPr>
            </a:br>
            <a:r>
              <a:rPr lang="en-US" sz="1800" b="1" dirty="0">
                <a:solidFill>
                  <a:schemeClr val="tx1"/>
                </a:solidFill>
              </a:rPr>
              <a:t>Output:</a:t>
            </a:r>
            <a:br>
              <a:rPr lang="en-US" sz="1400" dirty="0">
                <a:solidFill>
                  <a:schemeClr val="tx1"/>
                </a:solidFill>
              </a:rPr>
            </a:br>
            <a:br>
              <a:rPr lang="en-US" sz="1400" dirty="0">
                <a:solidFill>
                  <a:schemeClr val="tx1"/>
                </a:solidFill>
              </a:rPr>
            </a:br>
            <a:br>
              <a:rPr lang="en-US" sz="1400" dirty="0">
                <a:solidFill>
                  <a:schemeClr val="tx1"/>
                </a:solidFill>
              </a:rPr>
            </a:br>
            <a:r>
              <a:rPr lang="en-US" sz="1400" dirty="0">
                <a:solidFill>
                  <a:schemeClr val="tx1"/>
                </a:solidFill>
                <a:latin typeface="SimSun-ExtB" panose="02010609060101010101" pitchFamily="49" charset="-122"/>
                <a:ea typeface="SimSun-ExtB" panose="02010609060101010101" pitchFamily="49" charset="-122"/>
              </a:rPr>
              <a:t>       2 rows in the output</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 [1 0]</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[0 1]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3 rows in the output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 [0. 1. 0.]</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[0. 0. 1.] ]</a:t>
            </a:r>
            <a:endParaRPr lang="hi-IN" sz="1400" b="1"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3252710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779AA-D3A8-4A18-A78D-26CE6743D832}"/>
              </a:ext>
            </a:extLst>
          </p:cNvPr>
          <p:cNvSpPr>
            <a:spLocks noGrp="1"/>
          </p:cNvSpPr>
          <p:nvPr>
            <p:ph type="title"/>
          </p:nvPr>
        </p:nvSpPr>
        <p:spPr>
          <a:xfrm>
            <a:off x="677334" y="609600"/>
            <a:ext cx="11514666" cy="6248400"/>
          </a:xfrm>
        </p:spPr>
        <p:txBody>
          <a:bodyPr>
            <a:normAutofit/>
          </a:bodyPr>
          <a:lstStyle/>
          <a:p>
            <a:r>
              <a:rPr lang="en-US" sz="2800" b="1" dirty="0">
                <a:solidFill>
                  <a:srgbClr val="0070C0"/>
                </a:solidFill>
              </a:rPr>
              <a:t>3. Identity: </a:t>
            </a:r>
            <a:r>
              <a:rPr lang="en-US" sz="1800" dirty="0">
                <a:solidFill>
                  <a:schemeClr val="accent4"/>
                </a:solidFill>
              </a:rPr>
              <a:t>The identity is a square array with ones on the main diagonal.</a:t>
            </a:r>
            <a:br>
              <a:rPr lang="en-US" sz="1800" dirty="0">
                <a:solidFill>
                  <a:schemeClr val="accent4"/>
                </a:solidFill>
              </a:rPr>
            </a:br>
            <a:br>
              <a:rPr lang="en-US" sz="1800" dirty="0">
                <a:solidFill>
                  <a:schemeClr val="tx1"/>
                </a:solidFill>
              </a:rPr>
            </a:br>
            <a:br>
              <a:rPr lang="en-US" sz="1800" dirty="0">
                <a:solidFill>
                  <a:schemeClr val="tx1"/>
                </a:solidFill>
              </a:rPr>
            </a:br>
            <a:r>
              <a:rPr lang="en-US" sz="1800" dirty="0">
                <a:solidFill>
                  <a:schemeClr val="tx1"/>
                </a:solidFill>
              </a:rPr>
              <a:t>      Syntax: </a:t>
            </a:r>
            <a:r>
              <a:rPr lang="en-US" sz="1800" dirty="0">
                <a:solidFill>
                  <a:schemeClr val="tx1"/>
                </a:solidFill>
                <a:latin typeface="SimSun-ExtB" panose="02010609060101010101" pitchFamily="49" charset="-122"/>
                <a:ea typeface="SimSun-ExtB" panose="02010609060101010101" pitchFamily="49" charset="-122"/>
              </a:rPr>
              <a:t>numpy.identity(n, dtype=None)</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r>
              <a:rPr lang="en-US" sz="1800" b="1" i="1" dirty="0">
                <a:solidFill>
                  <a:schemeClr val="tx1"/>
                </a:solidFill>
                <a:latin typeface="SimSun-ExtB" panose="02010609060101010101" pitchFamily="49" charset="-122"/>
                <a:ea typeface="SimSun-ExtB" panose="02010609060101010101" pitchFamily="49" charset="-122"/>
              </a:rPr>
              <a:t>Parameters           n:int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r>
              <a:rPr lang="en-US" sz="1800" dirty="0">
                <a:solidFill>
                  <a:schemeClr val="accent4"/>
                </a:solidFill>
                <a:latin typeface="+mn-lt"/>
                <a:ea typeface="SimSun-ExtB" panose="02010609060101010101" pitchFamily="49" charset="-122"/>
              </a:rPr>
              <a:t>Number of rows(and columns) in </a:t>
            </a:r>
            <a:r>
              <a:rPr lang="en-US" sz="1800" i="1" dirty="0">
                <a:solidFill>
                  <a:schemeClr val="accent4"/>
                </a:solidFill>
                <a:latin typeface="+mn-lt"/>
                <a:ea typeface="SimSun-ExtB" panose="02010609060101010101" pitchFamily="49" charset="-122"/>
              </a:rPr>
              <a:t>n x n </a:t>
            </a:r>
            <a:r>
              <a:rPr lang="en-US" sz="1800" dirty="0">
                <a:solidFill>
                  <a:schemeClr val="accent4"/>
                </a:solidFill>
                <a:latin typeface="+mn-lt"/>
                <a:ea typeface="SimSun-ExtB" panose="02010609060101010101" pitchFamily="49" charset="-122"/>
              </a:rPr>
              <a:t>output.</a:t>
            </a:r>
            <a:br>
              <a:rPr lang="en-US" sz="1800" dirty="0">
                <a:solidFill>
                  <a:schemeClr val="accent4"/>
                </a:solidFill>
                <a:latin typeface="+mn-lt"/>
                <a:ea typeface="SimSun-ExtB" panose="02010609060101010101" pitchFamily="49" charset="-122"/>
              </a:rPr>
            </a:br>
            <a:r>
              <a:rPr lang="en-US" sz="1800" b="1" i="1" dirty="0">
                <a:solidFill>
                  <a:schemeClr val="tx1"/>
                </a:solidFill>
                <a:latin typeface="SimSun-ExtB" panose="02010609060101010101" pitchFamily="49" charset="-122"/>
                <a:ea typeface="SimSun-ExtB" panose="02010609060101010101" pitchFamily="49" charset="-122"/>
              </a:rPr>
              <a:t>                         Dtype:ndarray,optional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r>
              <a:rPr lang="en-US" sz="1800" dirty="0">
                <a:solidFill>
                  <a:schemeClr val="accent4"/>
                </a:solidFill>
                <a:latin typeface="+mn-lt"/>
                <a:ea typeface="SimSun-ExtB" panose="02010609060101010101" pitchFamily="49" charset="-122"/>
              </a:rPr>
              <a:t>Data-type f the output.Defaults to float</a:t>
            </a:r>
            <a:r>
              <a:rPr lang="en-US" sz="1800" dirty="0">
                <a:solidFill>
                  <a:schemeClr val="tx1"/>
                </a:solidFill>
                <a:latin typeface="SimSun-ExtB" panose="02010609060101010101" pitchFamily="49" charset="-122"/>
                <a:ea typeface="SimSun-ExtB" panose="02010609060101010101" pitchFamily="49" charset="-122"/>
              </a:rPr>
              <a:t>.</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r>
              <a:rPr lang="en-US" sz="1800" b="1" i="1" dirty="0">
                <a:solidFill>
                  <a:schemeClr val="tx1"/>
                </a:solidFill>
                <a:latin typeface="SimSun-ExtB" panose="02010609060101010101" pitchFamily="49" charset="-122"/>
                <a:ea typeface="SimSun-ExtB" panose="02010609060101010101" pitchFamily="49" charset="-122"/>
              </a:rPr>
              <a:t>Returns   </a:t>
            </a:r>
            <a:r>
              <a:rPr lang="en-US" sz="1800" dirty="0">
                <a:solidFill>
                  <a:schemeClr val="tx1"/>
                </a:solidFill>
                <a:latin typeface="SimSun-ExtB" panose="02010609060101010101" pitchFamily="49" charset="-122"/>
                <a:ea typeface="SimSun-ExtB" panose="02010609060101010101" pitchFamily="49" charset="-122"/>
              </a:rPr>
              <a:t>           </a:t>
            </a:r>
            <a:r>
              <a:rPr lang="en-US" sz="1800" b="1" i="1" dirty="0">
                <a:solidFill>
                  <a:schemeClr val="tx1"/>
                </a:solidFill>
                <a:latin typeface="SimSun-ExtB" panose="02010609060101010101" pitchFamily="49" charset="-122"/>
                <a:ea typeface="SimSun-ExtB" panose="02010609060101010101" pitchFamily="49" charset="-122"/>
              </a:rPr>
              <a:t>out:ndarray</a:t>
            </a:r>
            <a:br>
              <a:rPr lang="en-US" sz="1800" b="1" i="1" dirty="0">
                <a:solidFill>
                  <a:schemeClr val="tx1"/>
                </a:solidFill>
                <a:latin typeface="SimSun-ExtB" panose="02010609060101010101" pitchFamily="49" charset="-122"/>
                <a:ea typeface="SimSun-ExtB" panose="02010609060101010101" pitchFamily="49" charset="-122"/>
              </a:rPr>
            </a:br>
            <a:r>
              <a:rPr lang="en-US" sz="1800" dirty="0">
                <a:solidFill>
                  <a:schemeClr val="accent4"/>
                </a:solidFill>
                <a:latin typeface="+mn-lt"/>
                <a:ea typeface="SimSun-ExtB" panose="02010609060101010101" pitchFamily="49" charset="-122"/>
              </a:rPr>
              <a:t>                             n x n with its main diagonal set to one, and all the other elements 0.</a:t>
            </a:r>
            <a:br>
              <a:rPr lang="en-US" sz="1800" dirty="0">
                <a:solidFill>
                  <a:schemeClr val="accent4"/>
                </a:solidFill>
                <a:latin typeface="+mn-lt"/>
                <a:ea typeface="SimSun-ExtB" panose="02010609060101010101" pitchFamily="49" charset="-122"/>
              </a:rPr>
            </a:br>
            <a:br>
              <a:rPr lang="en-US" sz="1800" dirty="0">
                <a:solidFill>
                  <a:schemeClr val="accent4"/>
                </a:solidFill>
                <a:latin typeface="+mn-lt"/>
                <a:ea typeface="SimSun-ExtB" panose="02010609060101010101" pitchFamily="49" charset="-122"/>
              </a:rPr>
            </a:br>
            <a:br>
              <a:rPr lang="en-US" sz="1800" dirty="0">
                <a:solidFill>
                  <a:schemeClr val="accent4"/>
                </a:solidFill>
                <a:latin typeface="+mn-lt"/>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endParaRPr lang="hi-IN" sz="1800" dirty="0">
              <a:solidFill>
                <a:schemeClr val="tx1"/>
              </a:solidFill>
            </a:endParaRPr>
          </a:p>
        </p:txBody>
      </p:sp>
      <p:cxnSp>
        <p:nvCxnSpPr>
          <p:cNvPr id="4" name="Straight Connector 3">
            <a:extLst>
              <a:ext uri="{FF2B5EF4-FFF2-40B4-BE49-F238E27FC236}">
                <a16:creationId xmlns:a16="http://schemas.microsoft.com/office/drawing/2014/main" id="{88161119-A2FB-46A8-809B-16F7823B7E33}"/>
              </a:ext>
            </a:extLst>
          </p:cNvPr>
          <p:cNvCxnSpPr/>
          <p:nvPr/>
        </p:nvCxnSpPr>
        <p:spPr>
          <a:xfrm>
            <a:off x="1073426" y="3127512"/>
            <a:ext cx="0" cy="288897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ABBBA47D-CFB3-4CA9-A934-4E09BE6AF679}"/>
              </a:ext>
            </a:extLst>
          </p:cNvPr>
          <p:cNvCxnSpPr>
            <a:cxnSpLocks/>
          </p:cNvCxnSpPr>
          <p:nvPr/>
        </p:nvCxnSpPr>
        <p:spPr>
          <a:xfrm>
            <a:off x="2683491" y="3220278"/>
            <a:ext cx="0" cy="279620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E682B610-FFE6-494A-B900-C17230ADDE32}"/>
              </a:ext>
            </a:extLst>
          </p:cNvPr>
          <p:cNvCxnSpPr>
            <a:cxnSpLocks/>
          </p:cNvCxnSpPr>
          <p:nvPr/>
        </p:nvCxnSpPr>
        <p:spPr>
          <a:xfrm>
            <a:off x="12006470" y="3220278"/>
            <a:ext cx="0" cy="279620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C489078-64CD-4264-BA56-59DDD57E081A}"/>
              </a:ext>
            </a:extLst>
          </p:cNvPr>
          <p:cNvCxnSpPr>
            <a:cxnSpLocks/>
          </p:cNvCxnSpPr>
          <p:nvPr/>
        </p:nvCxnSpPr>
        <p:spPr>
          <a:xfrm>
            <a:off x="1073426" y="3220278"/>
            <a:ext cx="10933045"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635A0C08-E994-4079-AC84-7439B80FB6C9}"/>
              </a:ext>
            </a:extLst>
          </p:cNvPr>
          <p:cNvCxnSpPr/>
          <p:nvPr/>
        </p:nvCxnSpPr>
        <p:spPr>
          <a:xfrm>
            <a:off x="1073426" y="6016486"/>
            <a:ext cx="10933045"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DD7A559E-CD6A-45AE-8CDE-52DA05105BD7}"/>
              </a:ext>
            </a:extLst>
          </p:cNvPr>
          <p:cNvCxnSpPr/>
          <p:nvPr/>
        </p:nvCxnSpPr>
        <p:spPr>
          <a:xfrm>
            <a:off x="1033670" y="452893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96121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DAB67-D4A3-4409-BCA9-3DA443FC63A8}"/>
              </a:ext>
            </a:extLst>
          </p:cNvPr>
          <p:cNvSpPr>
            <a:spLocks noGrp="1"/>
          </p:cNvSpPr>
          <p:nvPr>
            <p:ph type="title"/>
          </p:nvPr>
        </p:nvSpPr>
        <p:spPr>
          <a:xfrm>
            <a:off x="677334" y="609600"/>
            <a:ext cx="8596668" cy="5923722"/>
          </a:xfrm>
        </p:spPr>
        <p:txBody>
          <a:bodyPr>
            <a:noAutofit/>
          </a:bodyPr>
          <a:lstStyle/>
          <a:p>
            <a:r>
              <a:rPr lang="en-US" sz="2000" b="1" dirty="0">
                <a:solidFill>
                  <a:schemeClr val="tx1"/>
                </a:solidFill>
                <a:latin typeface="+mn-lt"/>
                <a:ea typeface="SimSun-ExtB" panose="02010609060101010101" pitchFamily="49" charset="-122"/>
              </a:rPr>
              <a:t>Example: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import numpy as np</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 = np.identity(3, dtype=int)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print(“3 rows : \n”, a)</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 = np.identity(4)</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print(“4 rows :\n”, a)</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latin typeface="+mn-lt"/>
                <a:ea typeface="SimSun-ExtB" panose="02010609060101010101" pitchFamily="49" charset="-122"/>
              </a:rPr>
              <a:t>Output:</a:t>
            </a:r>
            <a:br>
              <a:rPr lang="en-US" sz="2000" b="1" dirty="0">
                <a:solidFill>
                  <a:schemeClr val="tx1"/>
                </a:solidFill>
                <a:latin typeface="+mn-lt"/>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3 rows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[1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[0 1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[0 0 1]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4 rows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[1. 0.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[ 0. 1.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[0. 0. 1.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[0. 0. 0. 1.] ]</a:t>
            </a:r>
            <a:br>
              <a:rPr lang="en-US" sz="2000" dirty="0">
                <a:solidFill>
                  <a:schemeClr val="tx1"/>
                </a:solidFill>
                <a:latin typeface="SimSun-ExtB" panose="02010609060101010101" pitchFamily="49" charset="-122"/>
                <a:ea typeface="SimSun-ExtB" panose="02010609060101010101" pitchFamily="49" charset="-122"/>
              </a:rPr>
            </a:br>
            <a:endParaRPr lang="hi-IN" sz="2000" dirty="0"/>
          </a:p>
        </p:txBody>
      </p:sp>
    </p:spTree>
    <p:extLst>
      <p:ext uri="{BB962C8B-B14F-4D97-AF65-F5344CB8AC3E}">
        <p14:creationId xmlns:p14="http://schemas.microsoft.com/office/powerpoint/2010/main" val="1820118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169E-0D04-421E-A142-17CBCF0E864B}"/>
              </a:ext>
            </a:extLst>
          </p:cNvPr>
          <p:cNvSpPr>
            <a:spLocks noGrp="1"/>
          </p:cNvSpPr>
          <p:nvPr>
            <p:ph type="title"/>
          </p:nvPr>
        </p:nvSpPr>
        <p:spPr>
          <a:xfrm>
            <a:off x="677334" y="609600"/>
            <a:ext cx="11514666" cy="6248400"/>
          </a:xfrm>
        </p:spPr>
        <p:txBody>
          <a:bodyPr>
            <a:normAutofit/>
          </a:bodyPr>
          <a:lstStyle/>
          <a:p>
            <a:r>
              <a:rPr lang="en-US" sz="2800" b="1" dirty="0">
                <a:solidFill>
                  <a:srgbClr val="0070C0"/>
                </a:solidFill>
              </a:rPr>
              <a:t>4. zeros: </a:t>
            </a:r>
            <a:r>
              <a:rPr lang="en-US" sz="2000" dirty="0">
                <a:solidFill>
                  <a:schemeClr val="accent4"/>
                </a:solidFill>
              </a:rPr>
              <a:t>It returns a new array of specified size which is filled with zeros.</a:t>
            </a:r>
            <a:br>
              <a:rPr lang="en-US" sz="2000" dirty="0">
                <a:solidFill>
                  <a:schemeClr val="accent4"/>
                </a:solidFill>
              </a:rPr>
            </a:br>
            <a:r>
              <a:rPr lang="en-US" sz="2000" dirty="0">
                <a:solidFill>
                  <a:schemeClr val="accent4"/>
                </a:solidFill>
              </a:rPr>
              <a:t>  </a:t>
            </a:r>
            <a:br>
              <a:rPr lang="en-US" sz="2000" dirty="0">
                <a:solidFill>
                  <a:schemeClr val="accent4"/>
                </a:solidFill>
              </a:rPr>
            </a:br>
            <a:r>
              <a:rPr lang="en-US" sz="2000" dirty="0">
                <a:solidFill>
                  <a:schemeClr val="tx1"/>
                </a:solidFill>
              </a:rPr>
              <a:t>    Syntax:  </a:t>
            </a:r>
            <a:r>
              <a:rPr lang="en-US" sz="2000" dirty="0">
                <a:solidFill>
                  <a:schemeClr val="tx1"/>
                </a:solidFill>
                <a:latin typeface="SimSun-ExtB" panose="02010609060101010101" pitchFamily="49" charset="-122"/>
                <a:ea typeface="SimSun-ExtB" panose="02010609060101010101" pitchFamily="49" charset="-122"/>
              </a:rPr>
              <a:t>numpy.zeros(shape, dtype, order)</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b="1" i="1" dirty="0">
                <a:solidFill>
                  <a:schemeClr val="tx1"/>
                </a:solidFill>
                <a:latin typeface="SimSun-ExtB" panose="02010609060101010101" pitchFamily="49" charset="-122"/>
                <a:ea typeface="SimSun-ExtB" panose="02010609060101010101" pitchFamily="49" charset="-122"/>
              </a:rPr>
              <a:t>   </a:t>
            </a:r>
            <a:r>
              <a:rPr lang="en-US" sz="2000" b="1" i="1" dirty="0">
                <a:solidFill>
                  <a:schemeClr val="tx1"/>
                </a:solidFill>
                <a:latin typeface="+mn-lt"/>
                <a:ea typeface="SimSun-ExtB" panose="02010609060101010101" pitchFamily="49" charset="-122"/>
              </a:rPr>
              <a:t>Parameters</a:t>
            </a:r>
            <a:r>
              <a:rPr lang="en-US" sz="2000" dirty="0">
                <a:solidFill>
                  <a:schemeClr val="tx1"/>
                </a:solidFill>
                <a:latin typeface="+mn-lt"/>
                <a:ea typeface="SimSun-ExtB" panose="02010609060101010101" pitchFamily="49" charset="-122"/>
              </a:rPr>
              <a:t>            </a:t>
            </a:r>
            <a:r>
              <a:rPr lang="en-US" sz="2000" b="1" dirty="0">
                <a:solidFill>
                  <a:schemeClr val="tx1"/>
                </a:solidFill>
                <a:latin typeface="+mn-lt"/>
                <a:ea typeface="SimSun-ExtB" panose="02010609060101010101" pitchFamily="49" charset="-122"/>
              </a:rPr>
              <a:t>shape</a:t>
            </a:r>
            <a:r>
              <a:rPr lang="en-US" sz="2000" dirty="0">
                <a:solidFill>
                  <a:schemeClr val="tx1"/>
                </a:solidFill>
                <a:latin typeface="+mn-lt"/>
                <a:ea typeface="SimSun-ExtB" panose="02010609060101010101" pitchFamily="49" charset="-122"/>
              </a:rPr>
              <a:t> : </a:t>
            </a:r>
            <a:r>
              <a:rPr lang="en-US" sz="2000" b="1" i="1" dirty="0">
                <a:solidFill>
                  <a:schemeClr val="tx1"/>
                </a:solidFill>
                <a:latin typeface="+mn-lt"/>
                <a:ea typeface="SimSun-ExtB" panose="02010609060101010101" pitchFamily="49" charset="-122"/>
              </a:rPr>
              <a:t>int or touple of ints</a:t>
            </a:r>
            <a:br>
              <a:rPr lang="en-US" sz="2000" dirty="0">
                <a:solidFill>
                  <a:schemeClr val="tx1"/>
                </a:solidFill>
                <a:latin typeface="+mn-lt"/>
                <a:ea typeface="SimSun-ExtB" panose="02010609060101010101" pitchFamily="49" charset="-122"/>
              </a:rPr>
            </a:br>
            <a:r>
              <a:rPr lang="en-US" sz="2000" dirty="0">
                <a:solidFill>
                  <a:schemeClr val="tx1"/>
                </a:solidFill>
                <a:latin typeface="+mn-lt"/>
                <a:ea typeface="SimSun-ExtB" panose="02010609060101010101" pitchFamily="49" charset="-122"/>
              </a:rPr>
              <a:t>                                               </a:t>
            </a:r>
            <a:r>
              <a:rPr lang="en-US" sz="2000" dirty="0">
                <a:solidFill>
                  <a:schemeClr val="accent4"/>
                </a:solidFill>
                <a:latin typeface="+mn-lt"/>
                <a:ea typeface="SimSun-ExtB" panose="02010609060101010101" pitchFamily="49" charset="-122"/>
              </a:rPr>
              <a:t>Shape of the new array, e. g.,[2 3]or 2.</a:t>
            </a:r>
            <a:br>
              <a:rPr lang="en-US" sz="2000" dirty="0">
                <a:solidFill>
                  <a:schemeClr val="accent4"/>
                </a:solidFill>
                <a:latin typeface="+mn-lt"/>
                <a:ea typeface="SimSun-ExtB" panose="02010609060101010101" pitchFamily="49" charset="-122"/>
              </a:rPr>
            </a:br>
            <a:r>
              <a:rPr lang="en-US" sz="2000" dirty="0">
                <a:solidFill>
                  <a:schemeClr val="tx1"/>
                </a:solidFill>
                <a:latin typeface="+mn-lt"/>
                <a:ea typeface="SimSun-ExtB" panose="02010609060101010101" pitchFamily="49" charset="-122"/>
              </a:rPr>
              <a:t>                                   </a:t>
            </a:r>
            <a:r>
              <a:rPr lang="en-US" sz="2000" b="1" dirty="0">
                <a:solidFill>
                  <a:schemeClr val="tx1"/>
                </a:solidFill>
                <a:latin typeface="+mn-lt"/>
                <a:ea typeface="SimSun-ExtB" panose="02010609060101010101" pitchFamily="49" charset="-122"/>
              </a:rPr>
              <a:t>dtype</a:t>
            </a:r>
            <a:r>
              <a:rPr lang="en-US" sz="2000" dirty="0">
                <a:solidFill>
                  <a:schemeClr val="tx1"/>
                </a:solidFill>
                <a:latin typeface="+mn-lt"/>
                <a:ea typeface="SimSun-ExtB" panose="02010609060101010101" pitchFamily="49" charset="-122"/>
              </a:rPr>
              <a:t> : </a:t>
            </a:r>
            <a:r>
              <a:rPr lang="en-US" sz="2000" b="1" i="1" dirty="0">
                <a:solidFill>
                  <a:schemeClr val="tx1"/>
                </a:solidFill>
                <a:latin typeface="+mn-lt"/>
                <a:ea typeface="SimSun-ExtB" panose="02010609060101010101" pitchFamily="49" charset="-122"/>
              </a:rPr>
              <a:t>data-type,optional</a:t>
            </a:r>
            <a:br>
              <a:rPr lang="en-US" sz="2000" dirty="0">
                <a:solidFill>
                  <a:schemeClr val="tx1"/>
                </a:solidFill>
                <a:latin typeface="+mn-lt"/>
                <a:ea typeface="SimSun-ExtB" panose="02010609060101010101" pitchFamily="49" charset="-122"/>
              </a:rPr>
            </a:br>
            <a:r>
              <a:rPr lang="en-US" sz="2000" dirty="0">
                <a:solidFill>
                  <a:schemeClr val="accent4"/>
                </a:solidFill>
                <a:latin typeface="+mn-lt"/>
                <a:ea typeface="SimSun-ExtB" panose="02010609060101010101" pitchFamily="49" charset="-122"/>
              </a:rPr>
              <a:t>                                                  The desired data-type for the array, e.g.,</a:t>
            </a:r>
            <a:r>
              <a:rPr lang="en-US" sz="2000" b="1" dirty="0">
                <a:solidFill>
                  <a:schemeClr val="tx1"/>
                </a:solidFill>
                <a:latin typeface="+mn-lt"/>
                <a:ea typeface="SimSun-ExtB" panose="02010609060101010101" pitchFamily="49" charset="-122"/>
              </a:rPr>
              <a:t>numpy.int8.</a:t>
            </a:r>
            <a:br>
              <a:rPr lang="en-US" sz="2000" b="1" dirty="0">
                <a:solidFill>
                  <a:schemeClr val="tx1"/>
                </a:solidFill>
                <a:latin typeface="+mn-lt"/>
                <a:ea typeface="SimSun-ExtB" panose="02010609060101010101" pitchFamily="49" charset="-122"/>
              </a:rPr>
            </a:br>
            <a:r>
              <a:rPr lang="en-US" sz="2000" dirty="0">
                <a:solidFill>
                  <a:schemeClr val="accent4"/>
                </a:solidFill>
                <a:latin typeface="+mn-lt"/>
                <a:ea typeface="SimSun-ExtB" panose="02010609060101010101" pitchFamily="49" charset="-122"/>
              </a:rPr>
              <a:t>                                                  Default is </a:t>
            </a:r>
            <a:r>
              <a:rPr lang="en-US" sz="2000" b="1" dirty="0">
                <a:solidFill>
                  <a:schemeClr val="tx1"/>
                </a:solidFill>
                <a:latin typeface="+mn-lt"/>
                <a:ea typeface="SimSun-ExtB" panose="02010609060101010101" pitchFamily="49" charset="-122"/>
              </a:rPr>
              <a:t>numpy.float64.</a:t>
            </a:r>
            <a:br>
              <a:rPr lang="en-US" sz="2000" b="1" dirty="0">
                <a:solidFill>
                  <a:schemeClr val="accent4"/>
                </a:solidFill>
                <a:latin typeface="+mn-lt"/>
                <a:ea typeface="SimSun-ExtB" panose="02010609060101010101" pitchFamily="49" charset="-122"/>
              </a:rPr>
            </a:br>
            <a:r>
              <a:rPr lang="en-US" sz="2000" b="1" dirty="0">
                <a:solidFill>
                  <a:schemeClr val="tx1"/>
                </a:solidFill>
                <a:latin typeface="+mn-lt"/>
                <a:ea typeface="SimSun-ExtB" panose="02010609060101010101" pitchFamily="49" charset="-122"/>
              </a:rPr>
              <a:t>                                   order</a:t>
            </a:r>
            <a:r>
              <a:rPr lang="en-US" sz="2000" dirty="0">
                <a:solidFill>
                  <a:schemeClr val="tx1"/>
                </a:solidFill>
                <a:latin typeface="+mn-lt"/>
                <a:ea typeface="SimSun-ExtB" panose="02010609060101010101" pitchFamily="49" charset="-122"/>
              </a:rPr>
              <a:t> :  </a:t>
            </a:r>
            <a:r>
              <a:rPr lang="en-US" sz="2000" b="1" i="1" dirty="0">
                <a:solidFill>
                  <a:schemeClr val="tx1"/>
                </a:solidFill>
                <a:latin typeface="+mn-lt"/>
                <a:ea typeface="SimSun-ExtB" panose="02010609060101010101" pitchFamily="49" charset="-122"/>
              </a:rPr>
              <a:t>{‘C’,’F’},optional,default:’C’</a:t>
            </a:r>
            <a:br>
              <a:rPr lang="en-US" sz="2000" b="1" i="1" dirty="0">
                <a:solidFill>
                  <a:schemeClr val="tx1"/>
                </a:solidFill>
                <a:latin typeface="+mn-lt"/>
                <a:ea typeface="SimSun-ExtB" panose="02010609060101010101" pitchFamily="49" charset="-122"/>
              </a:rPr>
            </a:br>
            <a:r>
              <a:rPr lang="en-US" sz="2000" dirty="0">
                <a:solidFill>
                  <a:schemeClr val="accent4"/>
                </a:solidFill>
                <a:latin typeface="+mn-lt"/>
                <a:ea typeface="SimSun-ExtB" panose="02010609060101010101" pitchFamily="49" charset="-122"/>
              </a:rPr>
              <a:t>                                                Whether to store multi-dimensional data in row-major</a:t>
            </a:r>
            <a:br>
              <a:rPr lang="en-US" sz="2000" dirty="0">
                <a:solidFill>
                  <a:schemeClr val="accent4"/>
                </a:solidFill>
                <a:latin typeface="+mn-lt"/>
                <a:ea typeface="SimSun-ExtB" panose="02010609060101010101" pitchFamily="49" charset="-122"/>
              </a:rPr>
            </a:br>
            <a:r>
              <a:rPr lang="en-US" sz="2000" dirty="0">
                <a:solidFill>
                  <a:schemeClr val="accent4"/>
                </a:solidFill>
                <a:latin typeface="+mn-lt"/>
                <a:ea typeface="SimSun-ExtB" panose="02010609060101010101" pitchFamily="49" charset="-122"/>
              </a:rPr>
              <a:t>                                                (C-style)or column –major(fortran-style)order in memory.</a:t>
            </a:r>
            <a:br>
              <a:rPr lang="en-US" sz="2000" dirty="0">
                <a:solidFill>
                  <a:schemeClr val="accent4"/>
                </a:solidFill>
                <a:latin typeface="+mn-lt"/>
                <a:ea typeface="SimSun-ExtB" panose="02010609060101010101" pitchFamily="49" charset="-122"/>
              </a:rPr>
            </a:br>
            <a:br>
              <a:rPr lang="en-US" sz="2000" dirty="0">
                <a:solidFill>
                  <a:schemeClr val="accent4"/>
                </a:solidFill>
                <a:latin typeface="+mn-lt"/>
                <a:ea typeface="SimSun-ExtB" panose="02010609060101010101" pitchFamily="49" charset="-122"/>
              </a:rPr>
            </a:br>
            <a:br>
              <a:rPr lang="en-US" sz="2000" dirty="0">
                <a:solidFill>
                  <a:schemeClr val="tx1"/>
                </a:solidFill>
                <a:latin typeface="+mn-lt"/>
                <a:ea typeface="SimSun-ExtB" panose="02010609060101010101" pitchFamily="49" charset="-122"/>
              </a:rPr>
            </a:br>
            <a:r>
              <a:rPr lang="en-US" sz="2000" dirty="0">
                <a:solidFill>
                  <a:schemeClr val="tx1"/>
                </a:solidFill>
                <a:latin typeface="+mn-lt"/>
                <a:ea typeface="SimSun-ExtB" panose="02010609060101010101" pitchFamily="49" charset="-122"/>
              </a:rPr>
              <a:t>  </a:t>
            </a:r>
            <a:r>
              <a:rPr lang="en-US" sz="2000" b="1" i="1" dirty="0">
                <a:solidFill>
                  <a:schemeClr val="tx1"/>
                </a:solidFill>
                <a:latin typeface="+mn-lt"/>
                <a:ea typeface="SimSun-ExtB" panose="02010609060101010101" pitchFamily="49" charset="-122"/>
              </a:rPr>
              <a:t>Returns      </a:t>
            </a:r>
            <a:r>
              <a:rPr lang="en-US" sz="2000" dirty="0">
                <a:solidFill>
                  <a:schemeClr val="tx1"/>
                </a:solidFill>
                <a:latin typeface="+mn-lt"/>
                <a:ea typeface="SimSun-ExtB" panose="02010609060101010101" pitchFamily="49" charset="-122"/>
              </a:rPr>
              <a:t>       </a:t>
            </a:r>
            <a:r>
              <a:rPr lang="en-US" sz="2000" b="1" dirty="0">
                <a:solidFill>
                  <a:schemeClr val="tx1"/>
                </a:solidFill>
                <a:latin typeface="+mn-lt"/>
                <a:ea typeface="SimSun-ExtB" panose="02010609060101010101" pitchFamily="49" charset="-122"/>
              </a:rPr>
              <a:t>        out</a:t>
            </a:r>
            <a:r>
              <a:rPr lang="en-US" sz="2000" dirty="0">
                <a:solidFill>
                  <a:schemeClr val="tx1"/>
                </a:solidFill>
                <a:latin typeface="+mn-lt"/>
                <a:ea typeface="SimSun-ExtB" panose="02010609060101010101" pitchFamily="49" charset="-122"/>
              </a:rPr>
              <a:t> </a:t>
            </a:r>
            <a:r>
              <a:rPr lang="en-US" sz="2000" b="1" i="1" dirty="0">
                <a:solidFill>
                  <a:schemeClr val="tx1"/>
                </a:solidFill>
                <a:latin typeface="+mn-lt"/>
                <a:ea typeface="SimSun-ExtB" panose="02010609060101010101" pitchFamily="49" charset="-122"/>
              </a:rPr>
              <a:t>: ndarray</a:t>
            </a:r>
            <a:br>
              <a:rPr lang="en-US" sz="2000" dirty="0">
                <a:solidFill>
                  <a:schemeClr val="tx1"/>
                </a:solidFill>
                <a:latin typeface="+mn-lt"/>
                <a:ea typeface="SimSun-ExtB" panose="02010609060101010101" pitchFamily="49" charset="-122"/>
              </a:rPr>
            </a:br>
            <a:r>
              <a:rPr lang="en-US" sz="2000" dirty="0">
                <a:solidFill>
                  <a:schemeClr val="accent4"/>
                </a:solidFill>
                <a:latin typeface="+mn-lt"/>
                <a:ea typeface="SimSun-ExtB" panose="02010609060101010101" pitchFamily="49" charset="-122"/>
              </a:rPr>
              <a:t>                                             Array of zeros with the given shape,dtype and order.</a:t>
            </a:r>
            <a:endParaRPr lang="hi-IN" b="1" dirty="0">
              <a:solidFill>
                <a:schemeClr val="accent4"/>
              </a:solidFill>
              <a:latin typeface="+mn-lt"/>
            </a:endParaRPr>
          </a:p>
        </p:txBody>
      </p:sp>
      <p:cxnSp>
        <p:nvCxnSpPr>
          <p:cNvPr id="4" name="Straight Connector 3">
            <a:extLst>
              <a:ext uri="{FF2B5EF4-FFF2-40B4-BE49-F238E27FC236}">
                <a16:creationId xmlns:a16="http://schemas.microsoft.com/office/drawing/2014/main" id="{FE4DC035-6A75-4ED0-A436-E24C27FE1933}"/>
              </a:ext>
            </a:extLst>
          </p:cNvPr>
          <p:cNvCxnSpPr>
            <a:cxnSpLocks/>
          </p:cNvCxnSpPr>
          <p:nvPr/>
        </p:nvCxnSpPr>
        <p:spPr>
          <a:xfrm>
            <a:off x="3180522" y="1895061"/>
            <a:ext cx="0" cy="4598505"/>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22F8022B-1904-47FA-A0E3-789CEF8541F8}"/>
              </a:ext>
            </a:extLst>
          </p:cNvPr>
          <p:cNvCxnSpPr/>
          <p:nvPr/>
        </p:nvCxnSpPr>
        <p:spPr>
          <a:xfrm>
            <a:off x="677334" y="1895061"/>
            <a:ext cx="0" cy="4678017"/>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0168A96E-2826-4EB6-9F6F-C8CBC2525D3B}"/>
              </a:ext>
            </a:extLst>
          </p:cNvPr>
          <p:cNvCxnSpPr>
            <a:cxnSpLocks/>
          </p:cNvCxnSpPr>
          <p:nvPr/>
        </p:nvCxnSpPr>
        <p:spPr>
          <a:xfrm flipH="1">
            <a:off x="12145618" y="1895061"/>
            <a:ext cx="46383" cy="467801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ED03A0E8-E0D5-46F4-939B-68FF4DA59137}"/>
              </a:ext>
            </a:extLst>
          </p:cNvPr>
          <p:cNvCxnSpPr/>
          <p:nvPr/>
        </p:nvCxnSpPr>
        <p:spPr>
          <a:xfrm>
            <a:off x="677334" y="1895061"/>
            <a:ext cx="11514666"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77E73899-7658-4C63-9437-DE75D769ACDB}"/>
              </a:ext>
            </a:extLst>
          </p:cNvPr>
          <p:cNvCxnSpPr>
            <a:cxnSpLocks/>
          </p:cNvCxnSpPr>
          <p:nvPr/>
        </p:nvCxnSpPr>
        <p:spPr>
          <a:xfrm>
            <a:off x="677334" y="4810539"/>
            <a:ext cx="11514666"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2B19D19A-9B6F-467F-936B-CF1887D88E79}"/>
              </a:ext>
            </a:extLst>
          </p:cNvPr>
          <p:cNvCxnSpPr/>
          <p:nvPr/>
        </p:nvCxnSpPr>
        <p:spPr>
          <a:xfrm>
            <a:off x="677334" y="6586330"/>
            <a:ext cx="11421901" cy="132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71072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6F00-CD4D-403F-9462-AEC85E49D686}"/>
              </a:ext>
            </a:extLst>
          </p:cNvPr>
          <p:cNvSpPr>
            <a:spLocks noGrp="1"/>
          </p:cNvSpPr>
          <p:nvPr>
            <p:ph type="title"/>
          </p:nvPr>
        </p:nvSpPr>
        <p:spPr>
          <a:xfrm>
            <a:off x="677334" y="609600"/>
            <a:ext cx="8596668" cy="6248400"/>
          </a:xfrm>
        </p:spPr>
        <p:txBody>
          <a:bodyPr>
            <a:normAutofit fontScale="90000"/>
          </a:bodyPr>
          <a:lstStyle/>
          <a:p>
            <a:r>
              <a:rPr lang="en-US" sz="2400" b="1" dirty="0">
                <a:solidFill>
                  <a:schemeClr val="tx1"/>
                </a:solidFill>
              </a:rPr>
              <a:t>Example:   </a:t>
            </a:r>
            <a:r>
              <a:rPr lang="en-US" sz="2700" dirty="0">
                <a:solidFill>
                  <a:schemeClr val="accent4"/>
                </a:solidFill>
              </a:rPr>
              <a:t>Array dtype property.</a:t>
            </a:r>
            <a:br>
              <a:rPr lang="en-US" sz="2700" dirty="0">
                <a:solidFill>
                  <a:schemeClr val="accent4"/>
                </a:solidFill>
              </a:rPr>
            </a:br>
            <a:br>
              <a:rPr lang="en-US" sz="2000" dirty="0">
                <a:solidFill>
                  <a:schemeClr val="tx1"/>
                </a:solidFill>
              </a:rPr>
            </a:br>
            <a:br>
              <a:rPr lang="en-US" sz="2000" dirty="0">
                <a:solidFill>
                  <a:schemeClr val="tx1"/>
                </a:solidFill>
              </a:rPr>
            </a:br>
            <a:r>
              <a:rPr lang="en-US" sz="2000" dirty="0">
                <a:solidFill>
                  <a:schemeClr val="tx1"/>
                </a:solidFill>
              </a:rPr>
              <a:t>          # </a:t>
            </a:r>
            <a:r>
              <a:rPr lang="en-US" sz="2000" dirty="0">
                <a:solidFill>
                  <a:schemeClr val="tx1"/>
                </a:solidFill>
                <a:latin typeface="SimSun-ExtB" panose="02010609060101010101" pitchFamily="49" charset="-122"/>
                <a:ea typeface="SimSun-ExtB" panose="02010609060101010101" pitchFamily="49" charset="-122"/>
              </a:rPr>
              <a:t>default data type is float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import numpy as np</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floatType = np.zeros(6)</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 (“The float data type is :”, floatType)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r>
              <a:rPr lang="en-US" sz="2000" dirty="0">
                <a:solidFill>
                  <a:schemeClr val="tx1"/>
                </a:solidFill>
              </a:rPr>
              <a:t> # </a:t>
            </a:r>
            <a:r>
              <a:rPr lang="en-US" sz="2000" dirty="0">
                <a:solidFill>
                  <a:schemeClr val="tx1"/>
                </a:solidFill>
                <a:latin typeface="SimSun-ExtB" panose="02010609060101010101" pitchFamily="49" charset="-122"/>
                <a:ea typeface="SimSun-ExtB" panose="02010609060101010101" pitchFamily="49" charset="-122"/>
              </a:rPr>
              <a:t>default data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intType = np.zeros((6,),dtype = np.int)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 (“The int data type is :”, intType)</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custom data type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customType = np.zerps9(2,2),dtype = [(‘x’, ‘i4’), (‘y’, ‘i4’)])</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print(“The custom data type is :\n”, custType)</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700" b="1" dirty="0">
                <a:solidFill>
                  <a:schemeClr val="tx1"/>
                </a:solidFill>
                <a:latin typeface="+mn-lt"/>
                <a:ea typeface="SimSun-ExtB" panose="02010609060101010101" pitchFamily="49" charset="-122"/>
              </a:rPr>
              <a:t>Output:</a:t>
            </a:r>
            <a:br>
              <a:rPr lang="en-US" sz="2700" b="1" dirty="0">
                <a:solidFill>
                  <a:schemeClr val="tx1"/>
                </a:solidFill>
                <a:latin typeface="+mn-lt"/>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 float data type is : [0 0. 0.0.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 int data type is :   [0 0 0 0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 custom data type is ;[ [(0, 0)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[(0, 0) (0, 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rPr>
            </a:br>
            <a:br>
              <a:rPr lang="en-US" sz="2000" dirty="0">
                <a:solidFill>
                  <a:schemeClr val="tx1"/>
                </a:solidFill>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rPr>
            </a:br>
            <a:br>
              <a:rPr lang="en-US" sz="2000" dirty="0">
                <a:solidFill>
                  <a:schemeClr val="tx1"/>
                </a:solidFill>
              </a:rPr>
            </a:br>
            <a:r>
              <a:rPr lang="en-US" sz="2400" b="1" dirty="0">
                <a:solidFill>
                  <a:schemeClr val="tx1"/>
                </a:solidFill>
              </a:rPr>
              <a:t>      </a:t>
            </a:r>
            <a:endParaRPr lang="hi-IN" b="1" dirty="0">
              <a:solidFill>
                <a:schemeClr val="tx1"/>
              </a:solidFill>
            </a:endParaRPr>
          </a:p>
        </p:txBody>
      </p:sp>
    </p:spTree>
    <p:extLst>
      <p:ext uri="{BB962C8B-B14F-4D97-AF65-F5344CB8AC3E}">
        <p14:creationId xmlns:p14="http://schemas.microsoft.com/office/powerpoint/2010/main" val="29570026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870B-6CE3-4BE0-B8B2-24EECC832044}"/>
              </a:ext>
            </a:extLst>
          </p:cNvPr>
          <p:cNvSpPr>
            <a:spLocks noGrp="1"/>
          </p:cNvSpPr>
          <p:nvPr>
            <p:ph type="title"/>
          </p:nvPr>
        </p:nvSpPr>
        <p:spPr/>
        <p:txBody>
          <a:bodyPr/>
          <a:lstStyle/>
          <a:p>
            <a:pPr algn="l"/>
            <a:r>
              <a:rPr lang="en-US" b="1" dirty="0">
                <a:solidFill>
                  <a:srgbClr val="00B0F0"/>
                </a:solidFill>
              </a:rPr>
              <a:t>Difference between NumPy and SciPy </a:t>
            </a:r>
            <a:endParaRPr lang="hi-IN" b="1" dirty="0">
              <a:solidFill>
                <a:srgbClr val="00B0F0"/>
              </a:solidFill>
            </a:endParaRPr>
          </a:p>
        </p:txBody>
      </p:sp>
      <p:sp>
        <p:nvSpPr>
          <p:cNvPr id="3" name="Subtitle 2">
            <a:extLst>
              <a:ext uri="{FF2B5EF4-FFF2-40B4-BE49-F238E27FC236}">
                <a16:creationId xmlns:a16="http://schemas.microsoft.com/office/drawing/2014/main" id="{2BB35F43-244A-4088-A1E1-CD6EEEDF3E24}"/>
              </a:ext>
            </a:extLst>
          </p:cNvPr>
          <p:cNvSpPr>
            <a:spLocks noGrp="1"/>
          </p:cNvSpPr>
          <p:nvPr>
            <p:ph type="subTitle" idx="4294967295"/>
          </p:nvPr>
        </p:nvSpPr>
        <p:spPr>
          <a:xfrm>
            <a:off x="967409" y="1930400"/>
            <a:ext cx="7767638" cy="3581400"/>
          </a:xfrm>
        </p:spPr>
        <p:txBody>
          <a:bodyPr>
            <a:normAutofit/>
          </a:bodyPr>
          <a:lstStyle/>
          <a:p>
            <a:pPr marL="285750" indent="-285750" algn="l">
              <a:buFont typeface="Wingdings" panose="05000000000000000000" pitchFamily="2" charset="2"/>
              <a:buChar char="v"/>
            </a:pPr>
            <a:r>
              <a:rPr lang="en-US" dirty="0">
                <a:solidFill>
                  <a:schemeClr val="accent4"/>
                </a:solidFill>
              </a:rPr>
              <a:t>NumPy stands for Numerical Python while SciPy stands For Scientific Python</a:t>
            </a:r>
          </a:p>
          <a:p>
            <a:pPr marL="285750" indent="-285750" algn="l">
              <a:buFont typeface="Wingdings" panose="05000000000000000000" pitchFamily="2" charset="2"/>
              <a:buChar char="v"/>
            </a:pPr>
            <a:r>
              <a:rPr lang="en-US" dirty="0">
                <a:solidFill>
                  <a:schemeClr val="accent4"/>
                </a:solidFill>
              </a:rPr>
              <a:t>NumPy and SciPy are modules of Python ,and they are used for various operations of the data.</a:t>
            </a:r>
          </a:p>
          <a:p>
            <a:pPr marL="285750" indent="-285750" algn="l">
              <a:buFont typeface="Wingdings" panose="05000000000000000000" pitchFamily="2" charset="2"/>
              <a:buChar char="v"/>
            </a:pPr>
            <a:r>
              <a:rPr lang="en-US" dirty="0">
                <a:solidFill>
                  <a:schemeClr val="accent4"/>
                </a:solidFill>
              </a:rPr>
              <a:t>NumPy is used for efficient operation on homogeneous data that are stored in arrays.</a:t>
            </a:r>
          </a:p>
          <a:p>
            <a:pPr marL="285750" indent="-285750" algn="l">
              <a:buFont typeface="Wingdings" panose="05000000000000000000" pitchFamily="2" charset="2"/>
              <a:buChar char="v"/>
            </a:pPr>
            <a:r>
              <a:rPr lang="en-US" dirty="0">
                <a:solidFill>
                  <a:schemeClr val="accent4"/>
                </a:solidFill>
              </a:rPr>
              <a:t> SciPy is a collection of tools for Python. All the general numerical computing is done via SciPy in Python.</a:t>
            </a:r>
          </a:p>
          <a:p>
            <a:pPr marL="285750" indent="-285750" algn="l">
              <a:buFont typeface="Wingdings" panose="05000000000000000000" pitchFamily="2" charset="2"/>
              <a:buChar char="v"/>
            </a:pPr>
            <a:r>
              <a:rPr lang="en-US" dirty="0">
                <a:solidFill>
                  <a:schemeClr val="accent4"/>
                </a:solidFill>
              </a:rPr>
              <a:t>NumPy is written in C and it is faster than SciPy is all aspects of execution.  SciPy is suitable for complex computing of numerical data.</a:t>
            </a:r>
          </a:p>
          <a:p>
            <a:pPr marL="285750" indent="-285750" algn="l">
              <a:buFont typeface="Wingdings" panose="05000000000000000000" pitchFamily="2" charset="2"/>
              <a:buChar char="v"/>
            </a:pPr>
            <a:endParaRPr lang="en-US" dirty="0">
              <a:solidFill>
                <a:schemeClr val="accent4"/>
              </a:solidFill>
            </a:endParaRPr>
          </a:p>
          <a:p>
            <a:pPr marL="285750"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2874749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7561-6364-41F4-BBB4-085AEA2BC76D}"/>
              </a:ext>
            </a:extLst>
          </p:cNvPr>
          <p:cNvSpPr>
            <a:spLocks noGrp="1"/>
          </p:cNvSpPr>
          <p:nvPr>
            <p:ph type="title"/>
          </p:nvPr>
        </p:nvSpPr>
        <p:spPr>
          <a:xfrm>
            <a:off x="677334" y="609600"/>
            <a:ext cx="11514666" cy="6248400"/>
          </a:xfrm>
        </p:spPr>
        <p:txBody>
          <a:bodyPr/>
          <a:lstStyle/>
          <a:p>
            <a:r>
              <a:rPr lang="en-US" sz="2800" b="1" dirty="0">
                <a:solidFill>
                  <a:srgbClr val="0070C0"/>
                </a:solidFill>
              </a:rPr>
              <a:t>5. ones</a:t>
            </a:r>
            <a:r>
              <a:rPr lang="en-US" sz="2000" dirty="0">
                <a:solidFill>
                  <a:srgbClr val="0070C0"/>
                </a:solidFill>
              </a:rPr>
              <a:t>:  </a:t>
            </a:r>
            <a:r>
              <a:rPr lang="en-US" sz="2000" dirty="0">
                <a:solidFill>
                  <a:schemeClr val="accent4"/>
                </a:solidFill>
              </a:rPr>
              <a:t>It returns a new array of specified size and type which filled with ones.</a:t>
            </a:r>
            <a:br>
              <a:rPr lang="en-US" sz="2000" dirty="0">
                <a:solidFill>
                  <a:schemeClr val="accent4"/>
                </a:solidFill>
              </a:rPr>
            </a:br>
            <a:r>
              <a:rPr lang="en-US" sz="2000" dirty="0">
                <a:solidFill>
                  <a:schemeClr val="tx1"/>
                </a:solidFill>
              </a:rPr>
              <a:t>    </a:t>
            </a:r>
            <a:br>
              <a:rPr lang="en-US" sz="2000" dirty="0">
                <a:solidFill>
                  <a:schemeClr val="tx1"/>
                </a:solidFill>
              </a:rPr>
            </a:br>
            <a:r>
              <a:rPr lang="en-US" sz="2000" dirty="0">
                <a:solidFill>
                  <a:schemeClr val="tx1"/>
                </a:solidFill>
              </a:rPr>
              <a:t>      Syntax:  </a:t>
            </a:r>
            <a:r>
              <a:rPr lang="en-US" sz="2000" dirty="0">
                <a:solidFill>
                  <a:schemeClr val="tx1"/>
                </a:solidFill>
                <a:latin typeface="SimSun-ExtB" panose="02010609060101010101" pitchFamily="49" charset="-122"/>
                <a:ea typeface="SimSun-ExtB" panose="02010609060101010101" pitchFamily="49" charset="-122"/>
              </a:rPr>
              <a:t>numpy.zeros(shape, dtype, order)</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b="1" i="1" dirty="0">
                <a:solidFill>
                  <a:schemeClr val="tx1"/>
                </a:solidFill>
                <a:latin typeface="SimSun-ExtB" panose="02010609060101010101" pitchFamily="49" charset="-122"/>
                <a:ea typeface="SimSun-ExtB" panose="02010609060101010101" pitchFamily="49" charset="-122"/>
              </a:rPr>
              <a:t> </a:t>
            </a:r>
            <a:r>
              <a:rPr lang="en-US" sz="2000" b="1" i="1" dirty="0">
                <a:solidFill>
                  <a:schemeClr val="tx1"/>
                </a:solidFill>
                <a:ea typeface="SimSun-ExtB" panose="02010609060101010101" pitchFamily="49" charset="-122"/>
              </a:rPr>
              <a:t>Parameters</a:t>
            </a:r>
            <a:r>
              <a:rPr lang="en-US" sz="2000" dirty="0">
                <a:solidFill>
                  <a:schemeClr val="tx1"/>
                </a:solidFill>
                <a:ea typeface="SimSun-ExtB" panose="02010609060101010101" pitchFamily="49" charset="-122"/>
              </a:rPr>
              <a:t>            </a:t>
            </a:r>
            <a:r>
              <a:rPr lang="en-US" sz="2000" b="1" dirty="0">
                <a:solidFill>
                  <a:schemeClr val="tx1"/>
                </a:solidFill>
                <a:ea typeface="SimSun-ExtB" panose="02010609060101010101" pitchFamily="49" charset="-122"/>
              </a:rPr>
              <a:t>shape</a:t>
            </a:r>
            <a:r>
              <a:rPr lang="en-US" sz="2000" dirty="0">
                <a:solidFill>
                  <a:schemeClr val="tx1"/>
                </a:solidFill>
                <a:ea typeface="SimSun-ExtB" panose="02010609060101010101" pitchFamily="49" charset="-122"/>
              </a:rPr>
              <a:t> : </a:t>
            </a:r>
            <a:r>
              <a:rPr lang="en-US" sz="2000" b="1" i="1" dirty="0">
                <a:solidFill>
                  <a:schemeClr val="tx1"/>
                </a:solidFill>
                <a:ea typeface="SimSun-ExtB" panose="02010609060101010101" pitchFamily="49" charset="-122"/>
              </a:rPr>
              <a:t>int or sequence of ints</a:t>
            </a:r>
            <a:br>
              <a:rPr lang="en-US" sz="2000" dirty="0">
                <a:solidFill>
                  <a:schemeClr val="tx1"/>
                </a:solidFill>
                <a:ea typeface="SimSun-ExtB" panose="02010609060101010101" pitchFamily="49" charset="-122"/>
              </a:rPr>
            </a:br>
            <a:r>
              <a:rPr lang="en-US" sz="2000" dirty="0">
                <a:solidFill>
                  <a:schemeClr val="accent4"/>
                </a:solidFill>
                <a:ea typeface="SimSun-ExtB" panose="02010609060101010101" pitchFamily="49" charset="-122"/>
              </a:rPr>
              <a:t>                                               Shape of the new array, e. g.,[2 3]or 2.</a:t>
            </a:r>
            <a:br>
              <a:rPr lang="en-US" sz="2000" dirty="0">
                <a:solidFill>
                  <a:schemeClr val="accent4"/>
                </a:solidFill>
                <a:ea typeface="SimSun-ExtB" panose="02010609060101010101" pitchFamily="49" charset="-122"/>
              </a:rPr>
            </a:br>
            <a:r>
              <a:rPr lang="en-US" sz="2000" dirty="0">
                <a:solidFill>
                  <a:schemeClr val="tx1"/>
                </a:solidFill>
                <a:ea typeface="SimSun-ExtB" panose="02010609060101010101" pitchFamily="49" charset="-122"/>
              </a:rPr>
              <a:t>                                   </a:t>
            </a:r>
            <a:r>
              <a:rPr lang="en-US" sz="2000" b="1" dirty="0">
                <a:solidFill>
                  <a:schemeClr val="tx1"/>
                </a:solidFill>
                <a:ea typeface="SimSun-ExtB" panose="02010609060101010101" pitchFamily="49" charset="-122"/>
              </a:rPr>
              <a:t>dtype</a:t>
            </a:r>
            <a:r>
              <a:rPr lang="en-US" sz="2000" dirty="0">
                <a:solidFill>
                  <a:schemeClr val="tx1"/>
                </a:solidFill>
                <a:ea typeface="SimSun-ExtB" panose="02010609060101010101" pitchFamily="49" charset="-122"/>
              </a:rPr>
              <a:t> : </a:t>
            </a:r>
            <a:r>
              <a:rPr lang="en-US" sz="2000" b="1" i="1" dirty="0">
                <a:solidFill>
                  <a:schemeClr val="tx1"/>
                </a:solidFill>
                <a:ea typeface="SimSun-ExtB" panose="02010609060101010101" pitchFamily="49" charset="-122"/>
              </a:rPr>
              <a:t>data-type,optional</a:t>
            </a:r>
            <a:br>
              <a:rPr lang="en-US" sz="2000" dirty="0">
                <a:solidFill>
                  <a:schemeClr val="tx1"/>
                </a:solidFill>
                <a:ea typeface="SimSun-ExtB" panose="02010609060101010101" pitchFamily="49" charset="-122"/>
              </a:rPr>
            </a:br>
            <a:r>
              <a:rPr lang="en-US" sz="2000" dirty="0">
                <a:solidFill>
                  <a:schemeClr val="tx1"/>
                </a:solidFill>
                <a:ea typeface="SimSun-ExtB" panose="02010609060101010101" pitchFamily="49" charset="-122"/>
              </a:rPr>
              <a:t>                                                  </a:t>
            </a:r>
            <a:r>
              <a:rPr lang="en-US" sz="2000" dirty="0">
                <a:solidFill>
                  <a:schemeClr val="accent4"/>
                </a:solidFill>
                <a:ea typeface="SimSun-ExtB" panose="02010609060101010101" pitchFamily="49" charset="-122"/>
              </a:rPr>
              <a:t>The desired data-type for the array, e.g.,</a:t>
            </a:r>
            <a:r>
              <a:rPr lang="en-US" sz="2000" b="1" dirty="0">
                <a:solidFill>
                  <a:schemeClr val="tx1"/>
                </a:solidFill>
                <a:ea typeface="SimSun-ExtB" panose="02010609060101010101" pitchFamily="49" charset="-122"/>
              </a:rPr>
              <a:t>numpy.int8.</a:t>
            </a:r>
            <a:br>
              <a:rPr lang="en-US" sz="2000" b="1" dirty="0">
                <a:solidFill>
                  <a:schemeClr val="accent4"/>
                </a:solidFill>
                <a:ea typeface="SimSun-ExtB" panose="02010609060101010101" pitchFamily="49" charset="-122"/>
              </a:rPr>
            </a:br>
            <a:r>
              <a:rPr lang="en-US" sz="2000" dirty="0">
                <a:solidFill>
                  <a:schemeClr val="accent4"/>
                </a:solidFill>
                <a:ea typeface="SimSun-ExtB" panose="02010609060101010101" pitchFamily="49" charset="-122"/>
              </a:rPr>
              <a:t>                                                  Default is </a:t>
            </a:r>
            <a:r>
              <a:rPr lang="en-US" sz="2000" b="1" dirty="0">
                <a:solidFill>
                  <a:schemeClr val="tx1"/>
                </a:solidFill>
                <a:ea typeface="SimSun-ExtB" panose="02010609060101010101" pitchFamily="49" charset="-122"/>
              </a:rPr>
              <a:t>numpy.float64.</a:t>
            </a:r>
            <a:br>
              <a:rPr lang="en-US" sz="2000" b="1" dirty="0">
                <a:solidFill>
                  <a:schemeClr val="tx1"/>
                </a:solidFill>
                <a:ea typeface="SimSun-ExtB" panose="02010609060101010101" pitchFamily="49" charset="-122"/>
              </a:rPr>
            </a:br>
            <a:r>
              <a:rPr lang="en-US" sz="2000" b="1" dirty="0">
                <a:solidFill>
                  <a:schemeClr val="tx1"/>
                </a:solidFill>
                <a:ea typeface="SimSun-ExtB" panose="02010609060101010101" pitchFamily="49" charset="-122"/>
              </a:rPr>
              <a:t>                                   order</a:t>
            </a:r>
            <a:r>
              <a:rPr lang="en-US" sz="2000" dirty="0">
                <a:solidFill>
                  <a:schemeClr val="tx1"/>
                </a:solidFill>
                <a:ea typeface="SimSun-ExtB" panose="02010609060101010101" pitchFamily="49" charset="-122"/>
              </a:rPr>
              <a:t> :  </a:t>
            </a:r>
            <a:r>
              <a:rPr lang="en-US" sz="2000" b="1" i="1" dirty="0">
                <a:solidFill>
                  <a:schemeClr val="tx1"/>
                </a:solidFill>
                <a:ea typeface="SimSun-ExtB" panose="02010609060101010101" pitchFamily="49" charset="-122"/>
              </a:rPr>
              <a:t>{‘C’,’F’},optional,default:’C’</a:t>
            </a:r>
            <a:br>
              <a:rPr lang="en-US" sz="2000" b="1" i="1" dirty="0">
                <a:solidFill>
                  <a:schemeClr val="tx1"/>
                </a:solidFill>
                <a:ea typeface="SimSun-ExtB" panose="02010609060101010101" pitchFamily="49" charset="-122"/>
              </a:rPr>
            </a:br>
            <a:r>
              <a:rPr lang="en-US" sz="2000" dirty="0">
                <a:solidFill>
                  <a:schemeClr val="tx1"/>
                </a:solidFill>
                <a:ea typeface="SimSun-ExtB" panose="02010609060101010101" pitchFamily="49" charset="-122"/>
              </a:rPr>
              <a:t>                                                </a:t>
            </a:r>
            <a:r>
              <a:rPr lang="en-US" sz="2000" dirty="0">
                <a:solidFill>
                  <a:schemeClr val="accent4"/>
                </a:solidFill>
                <a:ea typeface="SimSun-ExtB" panose="02010609060101010101" pitchFamily="49" charset="-122"/>
              </a:rPr>
              <a:t>Whether to store multi-dimensional data in row-major</a:t>
            </a:r>
            <a:br>
              <a:rPr lang="en-US" sz="2000" dirty="0">
                <a:solidFill>
                  <a:schemeClr val="accent4"/>
                </a:solidFill>
                <a:ea typeface="SimSun-ExtB" panose="02010609060101010101" pitchFamily="49" charset="-122"/>
              </a:rPr>
            </a:br>
            <a:r>
              <a:rPr lang="en-US" sz="2000" dirty="0">
                <a:solidFill>
                  <a:schemeClr val="accent4"/>
                </a:solidFill>
                <a:ea typeface="SimSun-ExtB" panose="02010609060101010101" pitchFamily="49" charset="-122"/>
              </a:rPr>
              <a:t>                                                (C-style)or column –major(fortran-style)order in memory.</a:t>
            </a:r>
            <a:br>
              <a:rPr lang="en-US" sz="2000" dirty="0">
                <a:solidFill>
                  <a:schemeClr val="accent4"/>
                </a:solidFill>
                <a:ea typeface="SimSun-ExtB" panose="02010609060101010101" pitchFamily="49" charset="-122"/>
              </a:rPr>
            </a:br>
            <a:br>
              <a:rPr lang="en-US" sz="2000" dirty="0">
                <a:solidFill>
                  <a:schemeClr val="accent4"/>
                </a:solidFill>
                <a:ea typeface="SimSun-ExtB" panose="02010609060101010101" pitchFamily="49" charset="-122"/>
              </a:rPr>
            </a:br>
            <a:br>
              <a:rPr lang="en-US" sz="2000" dirty="0">
                <a:solidFill>
                  <a:schemeClr val="tx1"/>
                </a:solidFill>
                <a:ea typeface="SimSun-ExtB" panose="02010609060101010101" pitchFamily="49" charset="-122"/>
              </a:rPr>
            </a:br>
            <a:r>
              <a:rPr lang="en-US" sz="2000" dirty="0">
                <a:solidFill>
                  <a:schemeClr val="tx1"/>
                </a:solidFill>
                <a:ea typeface="SimSun-ExtB" panose="02010609060101010101" pitchFamily="49" charset="-122"/>
              </a:rPr>
              <a:t>  </a:t>
            </a:r>
            <a:r>
              <a:rPr lang="en-US" sz="2000" b="1" i="1" dirty="0">
                <a:solidFill>
                  <a:schemeClr val="tx1"/>
                </a:solidFill>
                <a:ea typeface="SimSun-ExtB" panose="02010609060101010101" pitchFamily="49" charset="-122"/>
              </a:rPr>
              <a:t>Returns      </a:t>
            </a:r>
            <a:r>
              <a:rPr lang="en-US" sz="2000" dirty="0">
                <a:solidFill>
                  <a:schemeClr val="tx1"/>
                </a:solidFill>
                <a:ea typeface="SimSun-ExtB" panose="02010609060101010101" pitchFamily="49" charset="-122"/>
              </a:rPr>
              <a:t>       </a:t>
            </a:r>
            <a:r>
              <a:rPr lang="en-US" sz="2000" b="1" dirty="0">
                <a:solidFill>
                  <a:schemeClr val="tx1"/>
                </a:solidFill>
                <a:ea typeface="SimSun-ExtB" panose="02010609060101010101" pitchFamily="49" charset="-122"/>
              </a:rPr>
              <a:t>        out</a:t>
            </a:r>
            <a:r>
              <a:rPr lang="en-US" sz="2000" dirty="0">
                <a:solidFill>
                  <a:schemeClr val="tx1"/>
                </a:solidFill>
                <a:ea typeface="SimSun-ExtB" panose="02010609060101010101" pitchFamily="49" charset="-122"/>
              </a:rPr>
              <a:t> </a:t>
            </a:r>
            <a:r>
              <a:rPr lang="en-US" sz="2000" b="1" i="1" dirty="0">
                <a:solidFill>
                  <a:schemeClr val="tx1"/>
                </a:solidFill>
                <a:ea typeface="SimSun-ExtB" panose="02010609060101010101" pitchFamily="49" charset="-122"/>
              </a:rPr>
              <a:t>: ndarray</a:t>
            </a:r>
            <a:br>
              <a:rPr lang="en-US" sz="2000" dirty="0">
                <a:solidFill>
                  <a:schemeClr val="tx1"/>
                </a:solidFill>
                <a:ea typeface="SimSun-ExtB" panose="02010609060101010101" pitchFamily="49" charset="-122"/>
              </a:rPr>
            </a:br>
            <a:r>
              <a:rPr lang="en-US" sz="2000" dirty="0">
                <a:solidFill>
                  <a:schemeClr val="accent4"/>
                </a:solidFill>
                <a:ea typeface="SimSun-ExtB" panose="02010609060101010101" pitchFamily="49" charset="-122"/>
              </a:rPr>
              <a:t>                                             Array of ones with the given shape,dtype and order.</a:t>
            </a:r>
            <a:br>
              <a:rPr lang="en-US" sz="2000" dirty="0">
                <a:solidFill>
                  <a:schemeClr val="accent4"/>
                </a:solidFill>
                <a:latin typeface="SimSun-ExtB" panose="02010609060101010101" pitchFamily="49" charset="-122"/>
                <a:ea typeface="SimSun-ExtB" panose="02010609060101010101" pitchFamily="49" charset="-122"/>
              </a:rPr>
            </a:br>
            <a:r>
              <a:rPr lang="en-US" sz="2000" dirty="0">
                <a:solidFill>
                  <a:schemeClr val="accent4"/>
                </a:solidFill>
                <a:latin typeface="SimSun-ExtB" panose="02010609060101010101" pitchFamily="49" charset="-122"/>
                <a:ea typeface="SimSun-ExtB" panose="02010609060101010101" pitchFamily="49" charset="-122"/>
              </a:rPr>
              <a:t>   </a:t>
            </a:r>
            <a:r>
              <a:rPr lang="en-US" sz="2000" dirty="0">
                <a:solidFill>
                  <a:schemeClr val="accent4"/>
                </a:solidFill>
              </a:rPr>
              <a:t>  </a:t>
            </a:r>
            <a:endParaRPr lang="hi-IN" sz="2000" dirty="0">
              <a:solidFill>
                <a:schemeClr val="accent4"/>
              </a:solidFill>
            </a:endParaRPr>
          </a:p>
        </p:txBody>
      </p:sp>
      <p:cxnSp>
        <p:nvCxnSpPr>
          <p:cNvPr id="4" name="Straight Connector 3">
            <a:extLst>
              <a:ext uri="{FF2B5EF4-FFF2-40B4-BE49-F238E27FC236}">
                <a16:creationId xmlns:a16="http://schemas.microsoft.com/office/drawing/2014/main" id="{D19DA5DF-A74A-4028-91BE-46B1D45B34C0}"/>
              </a:ext>
            </a:extLst>
          </p:cNvPr>
          <p:cNvCxnSpPr/>
          <p:nvPr/>
        </p:nvCxnSpPr>
        <p:spPr>
          <a:xfrm>
            <a:off x="677334" y="2252870"/>
            <a:ext cx="0" cy="4028661"/>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5DE9603-D47A-4148-9E1C-3C1E73EC364E}"/>
              </a:ext>
            </a:extLst>
          </p:cNvPr>
          <p:cNvCxnSpPr>
            <a:cxnSpLocks/>
          </p:cNvCxnSpPr>
          <p:nvPr/>
        </p:nvCxnSpPr>
        <p:spPr>
          <a:xfrm>
            <a:off x="2915478" y="2269435"/>
            <a:ext cx="1" cy="4012096"/>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2A526196-33D7-43DB-BF5A-D3EE602074B1}"/>
              </a:ext>
            </a:extLst>
          </p:cNvPr>
          <p:cNvCxnSpPr>
            <a:cxnSpLocks/>
          </p:cNvCxnSpPr>
          <p:nvPr/>
        </p:nvCxnSpPr>
        <p:spPr>
          <a:xfrm>
            <a:off x="11317356" y="2232992"/>
            <a:ext cx="0" cy="404853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A1453853-D519-4058-9475-6C4646B5BF4E}"/>
              </a:ext>
            </a:extLst>
          </p:cNvPr>
          <p:cNvCxnSpPr/>
          <p:nvPr/>
        </p:nvCxnSpPr>
        <p:spPr>
          <a:xfrm>
            <a:off x="677333" y="4823791"/>
            <a:ext cx="10640023" cy="11927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0D6804AC-FFC9-4A83-BB0F-913F93793207}"/>
              </a:ext>
            </a:extLst>
          </p:cNvPr>
          <p:cNvCxnSpPr/>
          <p:nvPr/>
        </p:nvCxnSpPr>
        <p:spPr>
          <a:xfrm>
            <a:off x="677332" y="2232992"/>
            <a:ext cx="10640024"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D41E1E58-E5E0-4725-B71E-6B451EEA3EDC}"/>
              </a:ext>
            </a:extLst>
          </p:cNvPr>
          <p:cNvCxnSpPr>
            <a:cxnSpLocks/>
          </p:cNvCxnSpPr>
          <p:nvPr/>
        </p:nvCxnSpPr>
        <p:spPr>
          <a:xfrm>
            <a:off x="677333" y="6281531"/>
            <a:ext cx="10640023"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759354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D4AC-7269-4510-AA1F-378188A09209}"/>
              </a:ext>
            </a:extLst>
          </p:cNvPr>
          <p:cNvSpPr>
            <a:spLocks noGrp="1"/>
          </p:cNvSpPr>
          <p:nvPr>
            <p:ph type="title"/>
          </p:nvPr>
        </p:nvSpPr>
        <p:spPr>
          <a:xfrm>
            <a:off x="677334" y="609600"/>
            <a:ext cx="11514666" cy="6248400"/>
          </a:xfrm>
        </p:spPr>
        <p:txBody>
          <a:bodyPr>
            <a:normAutofit fontScale="90000"/>
          </a:bodyPr>
          <a:lstStyle/>
          <a:p>
            <a:r>
              <a:rPr lang="en-US" sz="2800" dirty="0">
                <a:solidFill>
                  <a:schemeClr val="tx1"/>
                </a:solidFill>
              </a:rPr>
              <a:t>Example:</a:t>
            </a:r>
            <a:br>
              <a:rPr lang="en-US" sz="2800" dirty="0">
                <a:solidFill>
                  <a:schemeClr val="tx1"/>
                </a:solidFill>
              </a:rPr>
            </a:br>
            <a:br>
              <a:rPr lang="en-US" sz="2800" dirty="0">
                <a:solidFill>
                  <a:schemeClr val="tx1"/>
                </a:solidFill>
              </a:rPr>
            </a:br>
            <a:r>
              <a:rPr lang="en-US" sz="2800" dirty="0">
                <a:solidFill>
                  <a:schemeClr val="tx1"/>
                </a:solidFill>
              </a:rPr>
              <a:t>        </a:t>
            </a:r>
            <a:r>
              <a:rPr lang="en-US" sz="2000" dirty="0">
                <a:solidFill>
                  <a:schemeClr val="tx1"/>
                </a:solidFill>
                <a:latin typeface="SimSun-ExtB" panose="02010609060101010101" pitchFamily="49" charset="-122"/>
                <a:ea typeface="SimSun-ExtB" panose="02010609060101010101" pitchFamily="49" charset="-122"/>
              </a:rPr>
              <a:t>import numpy as np</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#array of six ones which Default dtype is float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defType = np.ones(6)</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print(“The default float dType is :\n”, defType)</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Here the array of 3*3 having ones which Default dtype is int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intType = =np.ones([3,3], dtype = int)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print(“The int dType is : \n”, intType)</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700" b="1" dirty="0">
                <a:solidFill>
                  <a:schemeClr val="tx1"/>
                </a:solidFill>
                <a:latin typeface="+mn-lt"/>
                <a:ea typeface="SimSun-ExtB" panose="02010609060101010101" pitchFamily="49" charset="-122"/>
              </a:rPr>
              <a:t>Output:</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 default float dType is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[1. 1. 1. 1. 1. 1.]</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 int dType is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[ 1 1 1]</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[1 1 1]</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[1 1 1] ] </a:t>
            </a:r>
            <a:br>
              <a:rPr lang="en-US" sz="2800" dirty="0">
                <a:solidFill>
                  <a:schemeClr val="tx1"/>
                </a:solidFill>
              </a:rPr>
            </a:br>
            <a:br>
              <a:rPr lang="en-US" sz="2800" dirty="0">
                <a:solidFill>
                  <a:schemeClr val="tx1"/>
                </a:solidFill>
              </a:rPr>
            </a:br>
            <a:endParaRPr lang="hi-IN" dirty="0">
              <a:solidFill>
                <a:schemeClr val="tx1"/>
              </a:solidFill>
            </a:endParaRPr>
          </a:p>
        </p:txBody>
      </p:sp>
    </p:spTree>
    <p:extLst>
      <p:ext uri="{BB962C8B-B14F-4D97-AF65-F5344CB8AC3E}">
        <p14:creationId xmlns:p14="http://schemas.microsoft.com/office/powerpoint/2010/main" val="11845909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496D1-F100-4BC3-91E1-CF4997BD4813}"/>
              </a:ext>
            </a:extLst>
          </p:cNvPr>
          <p:cNvSpPr>
            <a:spLocks noGrp="1"/>
          </p:cNvSpPr>
          <p:nvPr>
            <p:ph type="title"/>
          </p:nvPr>
        </p:nvSpPr>
        <p:spPr>
          <a:xfrm>
            <a:off x="677334" y="609600"/>
            <a:ext cx="11514666" cy="6248400"/>
          </a:xfrm>
        </p:spPr>
        <p:txBody>
          <a:bodyPr/>
          <a:lstStyle/>
          <a:p>
            <a:r>
              <a:rPr lang="en-US" sz="2800" b="1" dirty="0">
                <a:solidFill>
                  <a:srgbClr val="0070C0"/>
                </a:solidFill>
              </a:rPr>
              <a:t>6. full</a:t>
            </a:r>
            <a:r>
              <a:rPr lang="en-US" sz="2800" b="1" dirty="0">
                <a:solidFill>
                  <a:schemeClr val="accent4"/>
                </a:solidFill>
              </a:rPr>
              <a:t>:  </a:t>
            </a:r>
            <a:r>
              <a:rPr lang="en-US" sz="2000" dirty="0">
                <a:solidFill>
                  <a:schemeClr val="accent4"/>
                </a:solidFill>
              </a:rPr>
              <a:t>It returns a new array of specified size and type which filled with fill value.</a:t>
            </a:r>
            <a:br>
              <a:rPr lang="en-US" sz="2000" dirty="0">
                <a:solidFill>
                  <a:schemeClr val="accent4"/>
                </a:solidFill>
              </a:rPr>
            </a:br>
            <a:br>
              <a:rPr lang="en-US" sz="2000" dirty="0">
                <a:solidFill>
                  <a:schemeClr val="accent4"/>
                </a:solidFill>
              </a:rPr>
            </a:br>
            <a:r>
              <a:rPr lang="en-US" sz="2000" dirty="0">
                <a:solidFill>
                  <a:schemeClr val="tx1"/>
                </a:solidFill>
              </a:rPr>
              <a:t>    Syntax:  </a:t>
            </a:r>
            <a:r>
              <a:rPr lang="en-US" sz="2000" dirty="0">
                <a:solidFill>
                  <a:schemeClr val="tx1"/>
                </a:solidFill>
                <a:latin typeface="SimSun-ExtB" panose="02010609060101010101" pitchFamily="49" charset="-122"/>
                <a:ea typeface="SimSun-ExtB" panose="02010609060101010101" pitchFamily="49" charset="-122"/>
              </a:rPr>
              <a:t>numpy.full(shape, fill_value, dtype=N one, order=‘C’)</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rPr>
            </a:br>
            <a:r>
              <a:rPr lang="en-US" sz="2000" b="1" dirty="0">
                <a:solidFill>
                  <a:schemeClr val="tx1"/>
                </a:solidFill>
              </a:rPr>
              <a:t>  </a:t>
            </a:r>
            <a:br>
              <a:rPr lang="en-US" sz="2000" b="1" dirty="0">
                <a:solidFill>
                  <a:schemeClr val="tx1"/>
                </a:solidFill>
              </a:rPr>
            </a:br>
            <a:r>
              <a:rPr lang="en-US" sz="2000" b="1" dirty="0">
                <a:solidFill>
                  <a:schemeClr val="tx1"/>
                </a:solidFill>
              </a:rPr>
              <a:t>Parameters                      shape:  int or sequence of ints</a:t>
            </a:r>
            <a:br>
              <a:rPr lang="en-US" sz="2000" b="1" dirty="0">
                <a:solidFill>
                  <a:schemeClr val="tx1"/>
                </a:solidFill>
              </a:rPr>
            </a:br>
            <a:r>
              <a:rPr lang="en-US" sz="2000" b="1" dirty="0">
                <a:solidFill>
                  <a:schemeClr val="tx1"/>
                </a:solidFill>
              </a:rPr>
              <a:t>                                                    </a:t>
            </a:r>
            <a:r>
              <a:rPr lang="en-US" sz="2000" b="1" dirty="0">
                <a:solidFill>
                  <a:schemeClr val="accent4"/>
                </a:solidFill>
              </a:rPr>
              <a:t>shape of the array,e.g.,(2 3)or2.</a:t>
            </a:r>
            <a:br>
              <a:rPr lang="en-US" sz="2000" b="1" dirty="0">
                <a:solidFill>
                  <a:schemeClr val="accent4"/>
                </a:solidFill>
              </a:rPr>
            </a:br>
            <a:r>
              <a:rPr lang="en-US" sz="2000" b="1" dirty="0">
                <a:solidFill>
                  <a:schemeClr val="tx1"/>
                </a:solidFill>
              </a:rPr>
              <a:t>                                       fill_value: scaler</a:t>
            </a:r>
            <a:br>
              <a:rPr lang="en-US" sz="2000" b="1" dirty="0">
                <a:solidFill>
                  <a:schemeClr val="tx1"/>
                </a:solidFill>
              </a:rPr>
            </a:br>
            <a:r>
              <a:rPr lang="en-US" sz="2000" b="1" dirty="0">
                <a:solidFill>
                  <a:schemeClr val="accent4"/>
                </a:solidFill>
              </a:rPr>
              <a:t>                                                 fill value.</a:t>
            </a:r>
            <a:br>
              <a:rPr lang="en-US" sz="2000" b="1" dirty="0">
                <a:solidFill>
                  <a:schemeClr val="accent4"/>
                </a:solidFill>
              </a:rPr>
            </a:br>
            <a:r>
              <a:rPr lang="en-US" sz="2000" b="1" dirty="0">
                <a:solidFill>
                  <a:schemeClr val="tx1"/>
                </a:solidFill>
              </a:rPr>
              <a:t>                                       Dtype: data-type optional</a:t>
            </a:r>
            <a:br>
              <a:rPr lang="en-US" sz="2000" b="1" dirty="0">
                <a:solidFill>
                  <a:schemeClr val="tx1"/>
                </a:solidFill>
              </a:rPr>
            </a:br>
            <a:r>
              <a:rPr lang="en-US" sz="2000" b="1" dirty="0">
                <a:solidFill>
                  <a:schemeClr val="tx1"/>
                </a:solidFill>
              </a:rPr>
              <a:t>                                                 </a:t>
            </a:r>
            <a:r>
              <a:rPr lang="en-US" sz="2000" b="1" dirty="0">
                <a:solidFill>
                  <a:schemeClr val="accent4"/>
                </a:solidFill>
              </a:rPr>
              <a:t>The desired data-type for the array the default,None,means </a:t>
            </a:r>
            <a:br>
              <a:rPr lang="en-US" sz="2000" b="1" dirty="0">
                <a:solidFill>
                  <a:schemeClr val="accent4"/>
                </a:solidFill>
              </a:rPr>
            </a:br>
            <a:r>
              <a:rPr lang="en-US" sz="2000" b="1" dirty="0">
                <a:solidFill>
                  <a:schemeClr val="accent4"/>
                </a:solidFill>
              </a:rPr>
              <a:t>                                                 np.array(fill_value).dtype.</a:t>
            </a:r>
            <a:br>
              <a:rPr lang="en-US" sz="2000" b="1" dirty="0">
                <a:solidFill>
                  <a:schemeClr val="accent4"/>
                </a:solidFill>
              </a:rPr>
            </a:br>
            <a:r>
              <a:rPr lang="en-US" sz="2000" b="1" dirty="0">
                <a:solidFill>
                  <a:schemeClr val="tx1"/>
                </a:solidFill>
              </a:rPr>
              <a:t>                                       Order: {‘C’,’F’},optional</a:t>
            </a:r>
            <a:br>
              <a:rPr lang="en-US" sz="2000" b="1" dirty="0">
                <a:solidFill>
                  <a:schemeClr val="tx1"/>
                </a:solidFill>
              </a:rPr>
            </a:br>
            <a:r>
              <a:rPr lang="en-US" sz="2000" b="1" dirty="0">
                <a:solidFill>
                  <a:schemeClr val="accent4"/>
                </a:solidFill>
              </a:rPr>
              <a:t>                                                  Whether to store multidimensional data in C-or Fortran-</a:t>
            </a:r>
            <a:br>
              <a:rPr lang="en-US" sz="2000" b="1" dirty="0">
                <a:solidFill>
                  <a:schemeClr val="accent4"/>
                </a:solidFill>
              </a:rPr>
            </a:br>
            <a:r>
              <a:rPr lang="en-US" sz="2000" b="1" dirty="0">
                <a:solidFill>
                  <a:schemeClr val="accent4"/>
                </a:solidFill>
              </a:rPr>
              <a:t>                                                  contiguous (row-or column-wise)order in memory.</a:t>
            </a:r>
            <a:br>
              <a:rPr lang="en-US" sz="2000" b="1" dirty="0">
                <a:solidFill>
                  <a:schemeClr val="accent4"/>
                </a:solidFill>
              </a:rPr>
            </a:br>
            <a:br>
              <a:rPr lang="en-US" sz="2000" b="1" dirty="0">
                <a:solidFill>
                  <a:schemeClr val="accent4"/>
                </a:solidFill>
              </a:rPr>
            </a:br>
            <a:r>
              <a:rPr lang="en-US" sz="2000" b="1" dirty="0">
                <a:solidFill>
                  <a:schemeClr val="tx1"/>
                </a:solidFill>
              </a:rPr>
              <a:t>Returns                          out: ndarray</a:t>
            </a:r>
            <a:br>
              <a:rPr lang="en-US" sz="2000" b="1" dirty="0">
                <a:solidFill>
                  <a:schemeClr val="tx1"/>
                </a:solidFill>
              </a:rPr>
            </a:br>
            <a:r>
              <a:rPr lang="en-US" sz="2000" b="1" dirty="0">
                <a:solidFill>
                  <a:schemeClr val="accent4"/>
                </a:solidFill>
              </a:rPr>
              <a:t>                                              Array of fill_value with the given Shape,dtype,and order.</a:t>
            </a:r>
            <a:endParaRPr lang="hi-IN" sz="2000" b="1" dirty="0">
              <a:solidFill>
                <a:schemeClr val="accent4"/>
              </a:solidFill>
            </a:endParaRPr>
          </a:p>
        </p:txBody>
      </p:sp>
      <p:cxnSp>
        <p:nvCxnSpPr>
          <p:cNvPr id="4" name="Straight Connector 3">
            <a:extLst>
              <a:ext uri="{FF2B5EF4-FFF2-40B4-BE49-F238E27FC236}">
                <a16:creationId xmlns:a16="http://schemas.microsoft.com/office/drawing/2014/main" id="{9C29A4EB-1C36-4A3D-935D-7F24DA1C2E86}"/>
              </a:ext>
            </a:extLst>
          </p:cNvPr>
          <p:cNvCxnSpPr>
            <a:cxnSpLocks/>
          </p:cNvCxnSpPr>
          <p:nvPr/>
        </p:nvCxnSpPr>
        <p:spPr>
          <a:xfrm flipV="1">
            <a:off x="450574" y="1868557"/>
            <a:ext cx="0" cy="4797286"/>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50694C40-6871-4081-948D-B5A203F20DEA}"/>
              </a:ext>
            </a:extLst>
          </p:cNvPr>
          <p:cNvCxnSpPr>
            <a:cxnSpLocks/>
          </p:cNvCxnSpPr>
          <p:nvPr/>
        </p:nvCxnSpPr>
        <p:spPr>
          <a:xfrm flipH="1">
            <a:off x="12032974" y="1842052"/>
            <a:ext cx="13252" cy="4823791"/>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06BA32C7-59A1-4524-82A0-3E3485A93604}"/>
              </a:ext>
            </a:extLst>
          </p:cNvPr>
          <p:cNvCxnSpPr>
            <a:cxnSpLocks/>
          </p:cNvCxnSpPr>
          <p:nvPr/>
        </p:nvCxnSpPr>
        <p:spPr>
          <a:xfrm flipV="1">
            <a:off x="450574" y="1842052"/>
            <a:ext cx="11582400" cy="2650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C24CD25-2F95-445E-9FCF-3580C6526B9F}"/>
              </a:ext>
            </a:extLst>
          </p:cNvPr>
          <p:cNvCxnSpPr>
            <a:cxnSpLocks/>
          </p:cNvCxnSpPr>
          <p:nvPr/>
        </p:nvCxnSpPr>
        <p:spPr>
          <a:xfrm flipV="1">
            <a:off x="450574" y="6639340"/>
            <a:ext cx="11582400" cy="66261"/>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96D8FEE-7E2B-46EC-AF98-B0B940851CF1}"/>
              </a:ext>
            </a:extLst>
          </p:cNvPr>
          <p:cNvCxnSpPr/>
          <p:nvPr/>
        </p:nvCxnSpPr>
        <p:spPr>
          <a:xfrm>
            <a:off x="2928730" y="1868557"/>
            <a:ext cx="0" cy="4744278"/>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E72E3B42-C75D-40C0-B55E-6C4798A0C759}"/>
              </a:ext>
            </a:extLst>
          </p:cNvPr>
          <p:cNvCxnSpPr/>
          <p:nvPr/>
        </p:nvCxnSpPr>
        <p:spPr>
          <a:xfrm>
            <a:off x="437322" y="5393635"/>
            <a:ext cx="1159565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888516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F263-ED53-427C-9B96-C4134CE61E32}"/>
              </a:ext>
            </a:extLst>
          </p:cNvPr>
          <p:cNvSpPr>
            <a:spLocks noGrp="1"/>
          </p:cNvSpPr>
          <p:nvPr>
            <p:ph type="title"/>
          </p:nvPr>
        </p:nvSpPr>
        <p:spPr>
          <a:xfrm>
            <a:off x="677334" y="609600"/>
            <a:ext cx="8596668" cy="6248400"/>
          </a:xfrm>
        </p:spPr>
        <p:txBody>
          <a:bodyPr>
            <a:normAutofit fontScale="90000"/>
          </a:bodyPr>
          <a:lstStyle/>
          <a:p>
            <a:r>
              <a:rPr lang="en-US" sz="2800" dirty="0">
                <a:solidFill>
                  <a:schemeClr val="tx1"/>
                </a:solidFill>
              </a:rPr>
              <a:t>Example:</a:t>
            </a:r>
            <a:br>
              <a:rPr lang="en-US" sz="2800" dirty="0">
                <a:solidFill>
                  <a:schemeClr val="tx1"/>
                </a:solidFill>
              </a:rPr>
            </a:br>
            <a:r>
              <a:rPr lang="en-US" sz="2800" dirty="0">
                <a:solidFill>
                  <a:schemeClr val="tx1"/>
                </a:solidFill>
              </a:rPr>
              <a:t>   </a:t>
            </a:r>
            <a:br>
              <a:rPr lang="en-US" sz="2800" dirty="0">
                <a:solidFill>
                  <a:schemeClr val="tx1"/>
                </a:solidFill>
              </a:rPr>
            </a:br>
            <a:r>
              <a:rPr lang="en-US" sz="2800" dirty="0">
                <a:solidFill>
                  <a:schemeClr val="tx1"/>
                </a:solidFill>
              </a:rPr>
              <a:t>     </a:t>
            </a:r>
            <a:r>
              <a:rPr lang="en-US" sz="2800" dirty="0">
                <a:solidFill>
                  <a:schemeClr val="tx1"/>
                </a:solidFill>
                <a:latin typeface="SimSun-ExtB" panose="02010609060101010101" pitchFamily="49" charset="-122"/>
                <a:ea typeface="SimSun-ExtB" panose="02010609060101010101" pitchFamily="49" charset="-122"/>
              </a:rPr>
              <a:t>import numpy as np</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a = np.full((2,2),np.inf)</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print(a)</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a = np.full((2,2),11)</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print(a)</a:t>
            </a:r>
            <a:br>
              <a:rPr lang="en-US" sz="2800" dirty="0">
                <a:solidFill>
                  <a:schemeClr val="tx1"/>
                </a:solidFill>
                <a:latin typeface="SimSun-ExtB" panose="02010609060101010101" pitchFamily="49" charset="-122"/>
                <a:ea typeface="SimSun-ExtB" panose="02010609060101010101" pitchFamily="49" charset="-122"/>
              </a:rPr>
            </a:br>
            <a:br>
              <a:rPr lang="en-US" sz="2800" dirty="0">
                <a:solidFill>
                  <a:schemeClr val="tx1"/>
                </a:solidFill>
                <a:latin typeface="SimSun-ExtB" panose="02010609060101010101" pitchFamily="49" charset="-122"/>
                <a:ea typeface="SimSun-ExtB" panose="02010609060101010101" pitchFamily="49" charset="-122"/>
              </a:rPr>
            </a:br>
            <a:r>
              <a:rPr lang="en-US" sz="2800" b="1" dirty="0">
                <a:solidFill>
                  <a:schemeClr val="tx1"/>
                </a:solidFill>
                <a:latin typeface="+mn-lt"/>
                <a:ea typeface="SimSun-ExtB" panose="02010609060101010101" pitchFamily="49" charset="-122"/>
              </a:rPr>
              <a:t>Output:</a:t>
            </a:r>
            <a:br>
              <a:rPr lang="en-US" sz="2800" b="1" dirty="0">
                <a:solidFill>
                  <a:schemeClr val="tx1"/>
                </a:solidFill>
                <a:latin typeface="+mn-lt"/>
                <a:ea typeface="SimSun-ExtB" panose="02010609060101010101" pitchFamily="49" charset="-122"/>
              </a:rPr>
            </a:b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 [inf inf]</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[inf inf]</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 [11 11]</a:t>
            </a:r>
            <a:br>
              <a:rPr lang="en-US" sz="2800" dirty="0">
                <a:solidFill>
                  <a:schemeClr val="tx1"/>
                </a:solidFill>
                <a:latin typeface="SimSun-ExtB" panose="02010609060101010101" pitchFamily="49" charset="-122"/>
                <a:ea typeface="SimSun-ExtB" panose="02010609060101010101" pitchFamily="49" charset="-122"/>
              </a:rPr>
            </a:br>
            <a:r>
              <a:rPr lang="en-US" sz="2800" dirty="0">
                <a:solidFill>
                  <a:schemeClr val="tx1"/>
                </a:solidFill>
                <a:latin typeface="SimSun-ExtB" panose="02010609060101010101" pitchFamily="49" charset="-122"/>
                <a:ea typeface="SimSun-ExtB" panose="02010609060101010101" pitchFamily="49" charset="-122"/>
              </a:rPr>
              <a:t>     [11 11] ]</a:t>
            </a:r>
            <a:br>
              <a:rPr lang="en-US" sz="2800" dirty="0">
                <a:solidFill>
                  <a:schemeClr val="tx1"/>
                </a:solidFill>
              </a:rPr>
            </a:br>
            <a:endParaRPr lang="hi-IN" dirty="0">
              <a:solidFill>
                <a:schemeClr val="tx1"/>
              </a:solidFill>
            </a:endParaRPr>
          </a:p>
        </p:txBody>
      </p:sp>
    </p:spTree>
    <p:extLst>
      <p:ext uri="{BB962C8B-B14F-4D97-AF65-F5344CB8AC3E}">
        <p14:creationId xmlns:p14="http://schemas.microsoft.com/office/powerpoint/2010/main" val="26037553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55FDF-942A-4076-BA45-1B46789A06DF}"/>
              </a:ext>
            </a:extLst>
          </p:cNvPr>
          <p:cNvSpPr>
            <a:spLocks noGrp="1"/>
          </p:cNvSpPr>
          <p:nvPr>
            <p:ph type="title"/>
          </p:nvPr>
        </p:nvSpPr>
        <p:spPr/>
        <p:txBody>
          <a:bodyPr>
            <a:normAutofit fontScale="90000"/>
          </a:bodyPr>
          <a:lstStyle/>
          <a:p>
            <a:r>
              <a:rPr lang="en-US" b="1" dirty="0">
                <a:solidFill>
                  <a:srgbClr val="00B0F0"/>
                </a:solidFill>
              </a:rPr>
              <a:t>Array From Numerical Range</a:t>
            </a:r>
            <a:br>
              <a:rPr lang="en-US" b="1" dirty="0">
                <a:solidFill>
                  <a:schemeClr val="tx1"/>
                </a:solidFill>
              </a:rPr>
            </a:br>
            <a:br>
              <a:rPr lang="en-US" sz="1400" b="1" dirty="0">
                <a:solidFill>
                  <a:schemeClr val="tx1"/>
                </a:solidFill>
              </a:rPr>
            </a:br>
            <a:r>
              <a:rPr lang="en-US" sz="1800" dirty="0">
                <a:solidFill>
                  <a:schemeClr val="accent4"/>
                </a:solidFill>
              </a:rPr>
              <a:t>The numpy arrays can be created using some given specified ranges. Here we will understand it using some examples which is given below:</a:t>
            </a:r>
            <a:br>
              <a:rPr lang="en-US" sz="1800" dirty="0">
                <a:solidFill>
                  <a:schemeClr val="accent4"/>
                </a:solidFill>
              </a:rPr>
            </a:br>
            <a:br>
              <a:rPr lang="en-US" sz="1400" dirty="0">
                <a:solidFill>
                  <a:schemeClr val="accent4"/>
                </a:solidFill>
              </a:rPr>
            </a:br>
            <a:r>
              <a:rPr lang="en-US" sz="1800" dirty="0">
                <a:solidFill>
                  <a:schemeClr val="tx1"/>
                </a:solidFill>
              </a:rPr>
              <a:t>1. </a:t>
            </a:r>
            <a:r>
              <a:rPr lang="en-US" sz="1800" b="1" dirty="0">
                <a:solidFill>
                  <a:schemeClr val="tx1"/>
                </a:solidFill>
              </a:rPr>
              <a:t>Arange</a:t>
            </a:r>
            <a:r>
              <a:rPr lang="en-US" sz="2200" b="1" dirty="0">
                <a:solidFill>
                  <a:schemeClr val="tx1"/>
                </a:solidFill>
              </a:rPr>
              <a:t>:    </a:t>
            </a:r>
            <a:r>
              <a:rPr lang="en-US" sz="1800" dirty="0">
                <a:solidFill>
                  <a:schemeClr val="accent4"/>
                </a:solidFill>
              </a:rPr>
              <a:t>It creates an array by using  the evenly spaced values over the given interval. You can also define the interval of the values contained in an array, space between them, and their type with four parameters of arange9) function.</a:t>
            </a:r>
            <a:br>
              <a:rPr lang="en-US" sz="1800" dirty="0">
                <a:solidFill>
                  <a:schemeClr val="accent4"/>
                </a:solidFill>
              </a:rPr>
            </a:br>
            <a:r>
              <a:rPr lang="en-US" sz="1800" b="1" dirty="0">
                <a:solidFill>
                  <a:schemeClr val="tx1"/>
                </a:solidFill>
              </a:rPr>
              <a:t>The syntax to use the function is given below:</a:t>
            </a:r>
            <a:br>
              <a:rPr lang="en-US" sz="1800" b="1" dirty="0">
                <a:solidFill>
                  <a:schemeClr val="tx1"/>
                </a:solidFill>
              </a:rPr>
            </a:br>
            <a:br>
              <a:rPr lang="en-US" sz="1400" b="1" dirty="0">
                <a:solidFill>
                  <a:schemeClr val="tx1"/>
                </a:solidFill>
              </a:rPr>
            </a:br>
            <a:r>
              <a:rPr lang="en-US" sz="1400" b="1" dirty="0">
                <a:solidFill>
                  <a:schemeClr val="tx1"/>
                </a:solidFill>
              </a:rPr>
              <a:t>Syntax</a:t>
            </a:r>
            <a:r>
              <a:rPr lang="en-US" sz="1400" dirty="0">
                <a:solidFill>
                  <a:schemeClr val="tx1"/>
                </a:solidFill>
                <a:latin typeface="SimSun-ExtB" panose="02010609060101010101" pitchFamily="49" charset="-122"/>
                <a:ea typeface="SimSun-ExtB" panose="02010609060101010101" pitchFamily="49" charset="-122"/>
              </a:rPr>
              <a:t>:  numpy.arange(start, stop, step, dtype)</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800" b="1" dirty="0">
                <a:solidFill>
                  <a:schemeClr val="tx1"/>
                </a:solidFill>
                <a:latin typeface="+mn-lt"/>
                <a:ea typeface="SimSun-ExtB" panose="02010609060101010101" pitchFamily="49" charset="-122"/>
              </a:rPr>
              <a:t>Parameter</a:t>
            </a:r>
            <a:r>
              <a:rPr lang="en-US" sz="1800" b="1" dirty="0">
                <a:solidFill>
                  <a:schemeClr val="accent4"/>
                </a:solidFill>
                <a:latin typeface="+mn-lt"/>
                <a:ea typeface="SimSun-ExtB" panose="02010609060101010101" pitchFamily="49" charset="-122"/>
              </a:rPr>
              <a:t>:    </a:t>
            </a:r>
            <a:r>
              <a:rPr lang="en-US" sz="1800" dirty="0">
                <a:solidFill>
                  <a:schemeClr val="accent4"/>
                </a:solidFill>
                <a:latin typeface="+mn-lt"/>
                <a:ea typeface="SimSun-ExtB" panose="02010609060101010101" pitchFamily="49" charset="-122"/>
              </a:rPr>
              <a:t>The first three parameters determine the range of the values , while the fourth specifies the type of the elements.</a:t>
            </a:r>
            <a:br>
              <a:rPr lang="en-US" sz="1800" dirty="0">
                <a:solidFill>
                  <a:schemeClr val="accent4"/>
                </a:solidFill>
                <a:latin typeface="+mn-lt"/>
                <a:ea typeface="SimSun-ExtB" panose="02010609060101010101" pitchFamily="49" charset="-122"/>
              </a:rPr>
            </a:br>
            <a:br>
              <a:rPr lang="en-US" sz="1400" dirty="0">
                <a:solidFill>
                  <a:schemeClr val="tx1"/>
                </a:solidFill>
                <a:latin typeface="+mn-lt"/>
                <a:ea typeface="SimSun-ExtB" panose="02010609060101010101" pitchFamily="49" charset="-122"/>
              </a:rPr>
            </a:br>
            <a:r>
              <a:rPr lang="en-US" sz="1800" dirty="0">
                <a:solidFill>
                  <a:schemeClr val="tx1"/>
                </a:solidFill>
                <a:latin typeface="+mn-lt"/>
                <a:ea typeface="SimSun-ExtB" panose="02010609060101010101" pitchFamily="49" charset="-122"/>
              </a:rPr>
              <a:t>  </a:t>
            </a:r>
            <a:r>
              <a:rPr lang="en-US" sz="1800" b="1" dirty="0">
                <a:solidFill>
                  <a:schemeClr val="tx1"/>
                </a:solidFill>
                <a:latin typeface="+mn-lt"/>
                <a:ea typeface="SimSun-ExtB" panose="02010609060101010101" pitchFamily="49" charset="-122"/>
              </a:rPr>
              <a:t>Start</a:t>
            </a:r>
            <a:r>
              <a:rPr lang="en-US" sz="1800" dirty="0">
                <a:solidFill>
                  <a:schemeClr val="tx1"/>
                </a:solidFill>
                <a:latin typeface="+mn-lt"/>
                <a:ea typeface="SimSun-ExtB" panose="02010609060101010101" pitchFamily="49" charset="-122"/>
              </a:rPr>
              <a:t> </a:t>
            </a:r>
            <a:r>
              <a:rPr lang="en-US" sz="2200" dirty="0">
                <a:solidFill>
                  <a:schemeClr val="accent4"/>
                </a:solidFill>
                <a:latin typeface="+mn-lt"/>
                <a:ea typeface="SimSun-ExtB" panose="02010609060101010101" pitchFamily="49" charset="-122"/>
              </a:rPr>
              <a:t>:      </a:t>
            </a:r>
            <a:r>
              <a:rPr lang="en-US" sz="1800" dirty="0">
                <a:solidFill>
                  <a:schemeClr val="accent4"/>
                </a:solidFill>
                <a:latin typeface="+mn-lt"/>
                <a:ea typeface="SimSun-ExtB" panose="02010609060101010101" pitchFamily="49" charset="-122"/>
              </a:rPr>
              <a:t>It is the number(integer or decimal) that defines the first value in the array.It is starting of an interval and its default value is 0.</a:t>
            </a:r>
            <a:br>
              <a:rPr lang="en-US" sz="1800" dirty="0">
                <a:solidFill>
                  <a:schemeClr val="accent4"/>
                </a:solidFill>
                <a:latin typeface="+mn-lt"/>
                <a:ea typeface="SimSun-ExtB" panose="02010609060101010101" pitchFamily="49" charset="-122"/>
              </a:rPr>
            </a:br>
            <a:r>
              <a:rPr lang="en-US" sz="1800" b="1" dirty="0">
                <a:solidFill>
                  <a:schemeClr val="accent4"/>
                </a:solidFill>
                <a:latin typeface="+mn-lt"/>
                <a:ea typeface="SimSun-ExtB" panose="02010609060101010101" pitchFamily="49" charset="-122"/>
              </a:rPr>
              <a:t>  </a:t>
            </a:r>
            <a:br>
              <a:rPr lang="en-US" sz="2200" b="1" dirty="0">
                <a:solidFill>
                  <a:schemeClr val="accent4"/>
                </a:solidFill>
                <a:latin typeface="+mn-lt"/>
                <a:ea typeface="SimSun-ExtB" panose="02010609060101010101" pitchFamily="49" charset="-122"/>
              </a:rPr>
            </a:br>
            <a:r>
              <a:rPr lang="en-US" sz="1800" b="1" dirty="0">
                <a:solidFill>
                  <a:schemeClr val="tx1"/>
                </a:solidFill>
                <a:latin typeface="+mn-lt"/>
                <a:ea typeface="SimSun-ExtB" panose="02010609060101010101" pitchFamily="49" charset="-122"/>
              </a:rPr>
              <a:t>Stop </a:t>
            </a:r>
            <a:r>
              <a:rPr lang="en-US" sz="1400" dirty="0">
                <a:solidFill>
                  <a:schemeClr val="accent4"/>
                </a:solidFill>
                <a:latin typeface="+mn-lt"/>
                <a:ea typeface="SimSun-ExtB" panose="02010609060101010101" pitchFamily="49" charset="-122"/>
              </a:rPr>
              <a:t>:        </a:t>
            </a:r>
            <a:r>
              <a:rPr lang="en-US" sz="2000" dirty="0">
                <a:solidFill>
                  <a:schemeClr val="accent4"/>
                </a:solidFill>
                <a:latin typeface="+mn-lt"/>
                <a:ea typeface="SimSun-ExtB" panose="02010609060101010101" pitchFamily="49" charset="-122"/>
              </a:rPr>
              <a:t>It represents the value at which the interval ends excluding this value</a:t>
            </a:r>
            <a:r>
              <a:rPr lang="en-US" sz="1600" dirty="0">
                <a:solidFill>
                  <a:schemeClr val="accent4"/>
                </a:solidFill>
                <a:latin typeface="+mn-lt"/>
                <a:ea typeface="SimSun-ExtB" panose="02010609060101010101" pitchFamily="49" charset="-122"/>
              </a:rPr>
              <a:t>.</a:t>
            </a:r>
            <a:br>
              <a:rPr lang="en-US" sz="1600" dirty="0">
                <a:solidFill>
                  <a:schemeClr val="accent4"/>
                </a:solidFill>
                <a:latin typeface="+mn-lt"/>
                <a:ea typeface="SimSun-ExtB" panose="02010609060101010101" pitchFamily="49" charset="-122"/>
              </a:rPr>
            </a:br>
            <a:br>
              <a:rPr lang="en-US" sz="1400" dirty="0">
                <a:solidFill>
                  <a:schemeClr val="accent4"/>
                </a:solidFill>
                <a:latin typeface="+mn-lt"/>
                <a:ea typeface="SimSun-ExtB" panose="02010609060101010101" pitchFamily="49" charset="-122"/>
              </a:rPr>
            </a:br>
            <a:r>
              <a:rPr lang="en-US" sz="1800" b="1" dirty="0">
                <a:solidFill>
                  <a:schemeClr val="tx1"/>
                </a:solidFill>
                <a:latin typeface="+mn-lt"/>
                <a:ea typeface="SimSun-ExtB" panose="02010609060101010101" pitchFamily="49" charset="-122"/>
              </a:rPr>
              <a:t>Step</a:t>
            </a:r>
            <a:r>
              <a:rPr lang="en-US" sz="2200" dirty="0">
                <a:solidFill>
                  <a:schemeClr val="accent4"/>
                </a:solidFill>
                <a:latin typeface="+mn-lt"/>
                <a:ea typeface="SimSun-ExtB" panose="02010609060101010101" pitchFamily="49" charset="-122"/>
              </a:rPr>
              <a:t>:         </a:t>
            </a:r>
            <a:r>
              <a:rPr lang="en-US" sz="1800" dirty="0">
                <a:solidFill>
                  <a:schemeClr val="accent4"/>
                </a:solidFill>
                <a:latin typeface="+mn-lt"/>
                <a:ea typeface="SimSun-ExtB" panose="02010609060101010101" pitchFamily="49" charset="-122"/>
              </a:rPr>
              <a:t>It is the number that defines the spacing (difference) between each two consecutive values in the array and its defaults value is 1.</a:t>
            </a:r>
            <a:br>
              <a:rPr lang="en-US" sz="1400" dirty="0">
                <a:solidFill>
                  <a:schemeClr val="accent4"/>
                </a:solidFill>
                <a:latin typeface="+mn-lt"/>
                <a:ea typeface="SimSun-ExtB" panose="02010609060101010101" pitchFamily="49" charset="-122"/>
              </a:rPr>
            </a:br>
            <a:br>
              <a:rPr lang="en-US" sz="1400" dirty="0">
                <a:solidFill>
                  <a:schemeClr val="tx1"/>
                </a:solidFill>
                <a:latin typeface="+mn-lt"/>
                <a:ea typeface="SimSun-ExtB" panose="02010609060101010101" pitchFamily="49" charset="-122"/>
              </a:rPr>
            </a:br>
            <a:r>
              <a:rPr lang="en-US" sz="1800" b="1" dirty="0">
                <a:solidFill>
                  <a:schemeClr val="tx1"/>
                </a:solidFill>
                <a:latin typeface="+mn-lt"/>
                <a:ea typeface="SimSun-ExtB" panose="02010609060101010101" pitchFamily="49" charset="-122"/>
              </a:rPr>
              <a:t>dtype</a:t>
            </a:r>
            <a:r>
              <a:rPr lang="en-US" sz="2200" dirty="0">
                <a:solidFill>
                  <a:schemeClr val="accent4"/>
                </a:solidFill>
                <a:latin typeface="+mn-lt"/>
                <a:ea typeface="SimSun-ExtB" panose="02010609060101010101" pitchFamily="49" charset="-122"/>
              </a:rPr>
              <a:t>:    </a:t>
            </a:r>
            <a:r>
              <a:rPr lang="en-US" sz="1800" dirty="0">
                <a:solidFill>
                  <a:schemeClr val="accent4"/>
                </a:solidFill>
                <a:latin typeface="+mn-lt"/>
                <a:ea typeface="SimSun-ExtB" panose="02010609060101010101" pitchFamily="49" charset="-122"/>
              </a:rPr>
              <a:t>   It defines the data type of the elements of the numpy array. Its default value is set to None.</a:t>
            </a:r>
            <a:endParaRPr lang="hi-IN" dirty="0">
              <a:solidFill>
                <a:schemeClr val="accent4"/>
              </a:solidFill>
              <a:latin typeface="+mn-lt"/>
              <a:ea typeface="SimSun-ExtB" panose="02010609060101010101" pitchFamily="49" charset="-122"/>
            </a:endParaRPr>
          </a:p>
        </p:txBody>
      </p:sp>
    </p:spTree>
    <p:extLst>
      <p:ext uri="{BB962C8B-B14F-4D97-AF65-F5344CB8AC3E}">
        <p14:creationId xmlns:p14="http://schemas.microsoft.com/office/powerpoint/2010/main" val="28403428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BDA19-34C8-4E12-9D0A-61310228D3F2}"/>
              </a:ext>
            </a:extLst>
          </p:cNvPr>
          <p:cNvSpPr>
            <a:spLocks noGrp="1"/>
          </p:cNvSpPr>
          <p:nvPr>
            <p:ph type="title"/>
          </p:nvPr>
        </p:nvSpPr>
        <p:spPr>
          <a:xfrm>
            <a:off x="677334" y="609600"/>
            <a:ext cx="11514666" cy="4876800"/>
          </a:xfrm>
        </p:spPr>
        <p:txBody>
          <a:bodyPr>
            <a:normAutofit/>
          </a:bodyPr>
          <a:lstStyle/>
          <a:p>
            <a:r>
              <a:rPr lang="en-US" sz="2000" b="1" dirty="0">
                <a:solidFill>
                  <a:schemeClr val="tx1"/>
                </a:solidFill>
              </a:rPr>
              <a:t>Example:</a:t>
            </a:r>
            <a:br>
              <a:rPr lang="en-US" sz="2000" b="1" dirty="0">
                <a:solidFill>
                  <a:schemeClr val="tx1"/>
                </a:solidFill>
              </a:rPr>
            </a:br>
            <a:br>
              <a:rPr lang="en-US" sz="1400" b="1" dirty="0">
                <a:solidFill>
                  <a:schemeClr val="tx1"/>
                </a:solidFill>
              </a:rPr>
            </a:br>
            <a:r>
              <a:rPr lang="en-US" sz="1400" dirty="0">
                <a:solidFill>
                  <a:schemeClr val="tx1"/>
                </a:solidFill>
                <a:latin typeface="SimSun-ExtB" panose="02010609060101010101" pitchFamily="49" charset="-122"/>
                <a:ea typeface="SimSun-ExtB" panose="02010609060101010101" pitchFamily="49" charset="-122"/>
              </a:rPr>
              <a:t>          </a:t>
            </a:r>
            <a:r>
              <a:rPr lang="en-US" sz="1800" dirty="0">
                <a:solidFill>
                  <a:schemeClr val="tx1"/>
                </a:solidFill>
                <a:latin typeface="SimSun-ExtB" panose="02010609060101010101" pitchFamily="49" charset="-122"/>
                <a:ea typeface="SimSun-ExtB" panose="02010609060101010101" pitchFamily="49" charset="-122"/>
              </a:rPr>
              <a:t>import numpy as np</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 = np.arrange(1, 11, 3, float)</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print(a)</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b = =np.arrange(5, 50, 5, int)</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print(“The array over the given range is “,b)</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2000" b="1" dirty="0">
                <a:solidFill>
                  <a:schemeClr val="tx1"/>
                </a:solidFill>
                <a:ea typeface="SimSun-ExtB" panose="02010609060101010101" pitchFamily="49" charset="-122"/>
              </a:rPr>
              <a:t>Output: </a:t>
            </a:r>
            <a:br>
              <a:rPr lang="en-US" sz="1400" b="1" dirty="0">
                <a:solidFill>
                  <a:schemeClr val="tx1"/>
                </a:solidFill>
                <a:ea typeface="SimSun-ExtB" panose="02010609060101010101" pitchFamily="49" charset="-122"/>
              </a:rPr>
            </a:br>
            <a:r>
              <a:rPr lang="en-US" sz="1400" b="1" dirty="0">
                <a:solidFill>
                  <a:schemeClr val="tx1"/>
                </a:solidFill>
                <a:ea typeface="SimSun-ExtB" panose="02010609060101010101" pitchFamily="49" charset="-122"/>
              </a:rPr>
              <a:t>   </a:t>
            </a:r>
            <a:br>
              <a:rPr lang="en-US" sz="1400" b="1" dirty="0">
                <a:solidFill>
                  <a:schemeClr val="tx1"/>
                </a:solidFill>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t>
            </a:r>
            <a:r>
              <a:rPr lang="en-US" sz="1800" dirty="0">
                <a:solidFill>
                  <a:schemeClr val="tx1"/>
                </a:solidFill>
                <a:latin typeface="SimSun-ExtB" panose="02010609060101010101" pitchFamily="49" charset="-122"/>
                <a:ea typeface="SimSun-ExtB" panose="02010609060101010101" pitchFamily="49" charset="-122"/>
              </a:rPr>
              <a:t> [ 1. 4. 7. 10.]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The array over the given range is (5 10 15 20 25 30 35 40 45]</a:t>
            </a:r>
            <a:endParaRPr lang="hi-IN" sz="1800"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8779886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A9C3-7758-409B-AB1B-713152690094}"/>
              </a:ext>
            </a:extLst>
          </p:cNvPr>
          <p:cNvSpPr>
            <a:spLocks noGrp="1"/>
          </p:cNvSpPr>
          <p:nvPr>
            <p:ph type="title"/>
          </p:nvPr>
        </p:nvSpPr>
        <p:spPr>
          <a:xfrm>
            <a:off x="677334" y="621957"/>
            <a:ext cx="8596668" cy="1320800"/>
          </a:xfrm>
        </p:spPr>
        <p:txBody>
          <a:bodyPr>
            <a:normAutofit fontScale="90000"/>
          </a:bodyPr>
          <a:lstStyle/>
          <a:p>
            <a:r>
              <a:rPr lang="en-US" sz="2200" b="1" dirty="0">
                <a:solidFill>
                  <a:srgbClr val="0070C0"/>
                </a:solidFill>
              </a:rPr>
              <a:t>2. Linspace</a:t>
            </a:r>
            <a:r>
              <a:rPr lang="en-US" sz="2200" b="1" dirty="0">
                <a:solidFill>
                  <a:schemeClr val="accent4"/>
                </a:solidFill>
                <a:latin typeface="+mn-lt"/>
              </a:rPr>
              <a:t>:     </a:t>
            </a:r>
            <a:r>
              <a:rPr lang="en-US" sz="1800" dirty="0">
                <a:solidFill>
                  <a:schemeClr val="accent4"/>
                </a:solidFill>
                <a:latin typeface="+mn-lt"/>
              </a:rPr>
              <a:t>It is similar to the arrange  function. However,it does not aliow us to specify the step size in the syntax. Instead of that, it only returns evenly separated values over a specified period.</a:t>
            </a:r>
            <a:br>
              <a:rPr lang="en-US" sz="1800" dirty="0">
                <a:solidFill>
                  <a:schemeClr val="accent4"/>
                </a:solidFill>
                <a:latin typeface="+mn-lt"/>
              </a:rPr>
            </a:br>
            <a:r>
              <a:rPr lang="en-US" sz="1800" dirty="0">
                <a:solidFill>
                  <a:schemeClr val="accent4"/>
                </a:solidFill>
                <a:latin typeface="+mn-lt"/>
              </a:rPr>
              <a:t>The system implicity calculates the step size.</a:t>
            </a:r>
            <a:br>
              <a:rPr lang="en-US" sz="1800" dirty="0">
                <a:solidFill>
                  <a:schemeClr val="accent4"/>
                </a:solidFill>
                <a:latin typeface="+mn-lt"/>
              </a:rPr>
            </a:br>
            <a:br>
              <a:rPr lang="en-US" sz="1800" dirty="0">
                <a:solidFill>
                  <a:schemeClr val="tx1"/>
                </a:solidFill>
              </a:rPr>
            </a:br>
            <a:r>
              <a:rPr lang="en-US" sz="1800" b="1" dirty="0">
                <a:solidFill>
                  <a:schemeClr val="tx1"/>
                </a:solidFill>
              </a:rPr>
              <a:t>Syntax:          </a:t>
            </a:r>
            <a:r>
              <a:rPr lang="en-US" sz="1800" dirty="0">
                <a:solidFill>
                  <a:schemeClr val="tx1"/>
                </a:solidFill>
                <a:latin typeface="SimSun-ExtB" panose="02010609060101010101" pitchFamily="49" charset="-122"/>
                <a:ea typeface="SimSun-ExtB" panose="02010609060101010101" pitchFamily="49" charset="-122"/>
              </a:rPr>
              <a:t>numpy.linspace(start, stop, num, endpoint, retstep, dtype)</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rPr>
            </a:br>
            <a:r>
              <a:rPr lang="en-US" sz="2000" b="1" dirty="0">
                <a:solidFill>
                  <a:schemeClr val="tx1"/>
                </a:solidFill>
              </a:rPr>
              <a:t>Parameters:</a:t>
            </a:r>
            <a:br>
              <a:rPr lang="en-US" sz="2000" b="1" dirty="0">
                <a:solidFill>
                  <a:schemeClr val="tx1"/>
                </a:solidFill>
              </a:rPr>
            </a:br>
            <a:br>
              <a:rPr lang="en-US" sz="1800" dirty="0">
                <a:solidFill>
                  <a:schemeClr val="tx1"/>
                </a:solidFill>
              </a:rPr>
            </a:br>
            <a:r>
              <a:rPr lang="en-US" sz="1800" b="1" dirty="0">
                <a:solidFill>
                  <a:schemeClr val="tx1"/>
                </a:solidFill>
              </a:rPr>
              <a:t>Start:         </a:t>
            </a:r>
            <a:r>
              <a:rPr lang="en-US" sz="1800" dirty="0">
                <a:solidFill>
                  <a:schemeClr val="accent4"/>
                </a:solidFill>
                <a:latin typeface="+mn-lt"/>
              </a:rPr>
              <a:t>It represents the starting value of the interval.</a:t>
            </a:r>
            <a:br>
              <a:rPr lang="en-US" sz="1800" dirty="0">
                <a:solidFill>
                  <a:schemeClr val="accent4"/>
                </a:solidFill>
                <a:latin typeface="+mn-lt"/>
              </a:rPr>
            </a:br>
            <a:br>
              <a:rPr lang="en-US" sz="1800" dirty="0">
                <a:solidFill>
                  <a:schemeClr val="tx1"/>
                </a:solidFill>
                <a:latin typeface="+mn-lt"/>
              </a:rPr>
            </a:br>
            <a:r>
              <a:rPr lang="en-US" sz="1800" b="1" dirty="0">
                <a:solidFill>
                  <a:schemeClr val="tx1"/>
                </a:solidFill>
              </a:rPr>
              <a:t>Stop</a:t>
            </a:r>
            <a:r>
              <a:rPr lang="en-US" sz="1800" b="1" dirty="0">
                <a:solidFill>
                  <a:schemeClr val="accent4"/>
                </a:solidFill>
              </a:rPr>
              <a:t>:         </a:t>
            </a:r>
            <a:r>
              <a:rPr lang="en-US" sz="1800" dirty="0">
                <a:solidFill>
                  <a:schemeClr val="accent4"/>
                </a:solidFill>
                <a:latin typeface="+mn-lt"/>
              </a:rPr>
              <a:t>It represents the stopping value of the interval.</a:t>
            </a:r>
            <a:br>
              <a:rPr lang="en-US" sz="1800" dirty="0">
                <a:solidFill>
                  <a:schemeClr val="accent4"/>
                </a:solidFill>
                <a:latin typeface="+mn-lt"/>
              </a:rPr>
            </a:br>
            <a:br>
              <a:rPr lang="en-US" sz="1800" dirty="0">
                <a:solidFill>
                  <a:schemeClr val="tx1"/>
                </a:solidFill>
              </a:rPr>
            </a:br>
            <a:r>
              <a:rPr lang="en-US" sz="1800" b="1" dirty="0">
                <a:solidFill>
                  <a:schemeClr val="tx1"/>
                </a:solidFill>
              </a:rPr>
              <a:t>Num</a:t>
            </a:r>
            <a:r>
              <a:rPr lang="en-US" sz="1800" b="1" dirty="0">
                <a:solidFill>
                  <a:schemeClr val="accent4"/>
                </a:solidFill>
                <a:latin typeface="+mn-lt"/>
              </a:rPr>
              <a:t>:</a:t>
            </a:r>
            <a:r>
              <a:rPr lang="en-US" sz="1800" dirty="0">
                <a:solidFill>
                  <a:schemeClr val="accent4"/>
                </a:solidFill>
                <a:latin typeface="+mn-lt"/>
              </a:rPr>
              <a:t>         The amount of evenly spaced samples over the interval to be generated. The </a:t>
            </a:r>
            <a:br>
              <a:rPr lang="en-US" sz="1800" dirty="0">
                <a:solidFill>
                  <a:schemeClr val="accent4"/>
                </a:solidFill>
                <a:latin typeface="+mn-lt"/>
              </a:rPr>
            </a:br>
            <a:r>
              <a:rPr lang="en-US" sz="1800" dirty="0">
                <a:solidFill>
                  <a:schemeClr val="accent4"/>
                </a:solidFill>
                <a:latin typeface="+mn-lt"/>
              </a:rPr>
              <a:t>                 default value of num is 50.</a:t>
            </a:r>
            <a:br>
              <a:rPr lang="en-US" sz="1800" dirty="0">
                <a:solidFill>
                  <a:schemeClr val="accent4"/>
                </a:solidFill>
                <a:latin typeface="+mn-lt"/>
              </a:rPr>
            </a:br>
            <a:br>
              <a:rPr lang="en-US" sz="1800" b="1" dirty="0">
                <a:solidFill>
                  <a:schemeClr val="tx1"/>
                </a:solidFill>
              </a:rPr>
            </a:br>
            <a:r>
              <a:rPr lang="en-US" sz="1800" b="1" dirty="0">
                <a:solidFill>
                  <a:schemeClr val="tx1"/>
                </a:solidFill>
              </a:rPr>
              <a:t>Retstep</a:t>
            </a:r>
            <a:r>
              <a:rPr lang="en-US" sz="1800" b="1" dirty="0">
                <a:solidFill>
                  <a:schemeClr val="accent4"/>
                </a:solidFill>
                <a:latin typeface="+mn-lt"/>
              </a:rPr>
              <a:t>:</a:t>
            </a:r>
            <a:r>
              <a:rPr lang="en-US" sz="1800" dirty="0">
                <a:solidFill>
                  <a:schemeClr val="accent4"/>
                </a:solidFill>
                <a:latin typeface="+mn-lt"/>
              </a:rPr>
              <a:t>    This has to be a Boolean value. It represents the steps and samples between the </a:t>
            </a:r>
            <a:br>
              <a:rPr lang="en-US" sz="1800" dirty="0">
                <a:solidFill>
                  <a:schemeClr val="accent4"/>
                </a:solidFill>
                <a:latin typeface="+mn-lt"/>
              </a:rPr>
            </a:br>
            <a:r>
              <a:rPr lang="en-US" sz="1800" dirty="0">
                <a:solidFill>
                  <a:schemeClr val="accent4"/>
                </a:solidFill>
                <a:latin typeface="+mn-lt"/>
              </a:rPr>
              <a:t>                 consecutive numbers.</a:t>
            </a:r>
            <a:br>
              <a:rPr lang="en-US" sz="1800" dirty="0">
                <a:solidFill>
                  <a:schemeClr val="accent4"/>
                </a:solidFill>
                <a:latin typeface="+mn-lt"/>
              </a:rPr>
            </a:br>
            <a:br>
              <a:rPr lang="en-US" sz="1800" dirty="0">
                <a:solidFill>
                  <a:schemeClr val="tx1"/>
                </a:solidFill>
              </a:rPr>
            </a:br>
            <a:r>
              <a:rPr lang="en-US" sz="1800" b="1" dirty="0">
                <a:solidFill>
                  <a:schemeClr val="tx1"/>
                </a:solidFill>
              </a:rPr>
              <a:t>Dtype:</a:t>
            </a:r>
            <a:r>
              <a:rPr lang="en-US" sz="1800" dirty="0">
                <a:solidFill>
                  <a:schemeClr val="tx1"/>
                </a:solidFill>
              </a:rPr>
              <a:t>     </a:t>
            </a:r>
            <a:r>
              <a:rPr lang="en-US" sz="1800" dirty="0">
                <a:solidFill>
                  <a:schemeClr val="tx1"/>
                </a:solidFill>
                <a:latin typeface="Adobe Caslon Pro" panose="0205050205050A020403" pitchFamily="18" charset="0"/>
              </a:rPr>
              <a:t> </a:t>
            </a:r>
            <a:r>
              <a:rPr lang="en-US" sz="1800" dirty="0">
                <a:solidFill>
                  <a:schemeClr val="accent4"/>
                </a:solidFill>
                <a:latin typeface="+mn-lt"/>
              </a:rPr>
              <a:t>It represents the data type of the array items.   </a:t>
            </a:r>
            <a:br>
              <a:rPr lang="en-US" sz="1800" dirty="0">
                <a:solidFill>
                  <a:schemeClr val="accent4"/>
                </a:solidFill>
                <a:latin typeface="+mn-lt"/>
              </a:rPr>
            </a:br>
            <a:r>
              <a:rPr lang="en-US" sz="1800" dirty="0">
                <a:solidFill>
                  <a:schemeClr val="accent4"/>
                </a:solidFill>
                <a:latin typeface="+mn-lt"/>
              </a:rPr>
              <a:t> </a:t>
            </a:r>
            <a:endParaRPr lang="hi-IN" b="1" dirty="0">
              <a:solidFill>
                <a:schemeClr val="accent4"/>
              </a:solidFill>
              <a:latin typeface="+mn-lt"/>
            </a:endParaRPr>
          </a:p>
        </p:txBody>
      </p:sp>
    </p:spTree>
    <p:extLst>
      <p:ext uri="{BB962C8B-B14F-4D97-AF65-F5344CB8AC3E}">
        <p14:creationId xmlns:p14="http://schemas.microsoft.com/office/powerpoint/2010/main" val="1825731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36B0-B34B-47B7-978D-E5464490BFD0}"/>
              </a:ext>
            </a:extLst>
          </p:cNvPr>
          <p:cNvSpPr>
            <a:spLocks noGrp="1"/>
          </p:cNvSpPr>
          <p:nvPr>
            <p:ph type="title"/>
          </p:nvPr>
        </p:nvSpPr>
        <p:spPr/>
        <p:txBody>
          <a:bodyPr>
            <a:normAutofit fontScale="90000"/>
          </a:bodyPr>
          <a:lstStyle/>
          <a:p>
            <a:r>
              <a:rPr lang="en-US" sz="2200" b="1" dirty="0">
                <a:solidFill>
                  <a:schemeClr val="tx1"/>
                </a:solidFill>
                <a:latin typeface="+mn-lt"/>
              </a:rPr>
              <a:t>Example:</a:t>
            </a:r>
            <a:br>
              <a:rPr lang="en-US" sz="2200" b="1" dirty="0">
                <a:solidFill>
                  <a:schemeClr val="tx1"/>
                </a:solidFill>
                <a:latin typeface="+mn-lt"/>
              </a:rPr>
            </a:br>
            <a:r>
              <a:rPr lang="en-US" sz="1600" b="1" dirty="0">
                <a:solidFill>
                  <a:schemeClr val="tx1"/>
                </a:solidFill>
                <a:latin typeface="+mn-lt"/>
              </a:rPr>
              <a:t>  </a:t>
            </a:r>
            <a:br>
              <a:rPr lang="en-US" sz="16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          </a:t>
            </a:r>
            <a:r>
              <a:rPr lang="en-US" sz="2000" dirty="0">
                <a:solidFill>
                  <a:schemeClr val="tx1"/>
                </a:solidFill>
                <a:latin typeface="SimSun-ExtB" panose="02010609060101010101" pitchFamily="49" charset="-122"/>
                <a:ea typeface="SimSun-ExtB" panose="02010609060101010101" pitchFamily="49" charset="-122"/>
              </a:rPr>
              <a:t>import numpy as np</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 = np.linspace(10, 30, 5)</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print(“array over the given range is :”,a)</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b = np.linspace(10, 20, 5 , endpoint = False)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print(“Array over the given range is : “,b)</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200" dirty="0">
                <a:solidFill>
                  <a:schemeClr val="tx1"/>
                </a:solidFill>
              </a:rPr>
              <a:t>Output:  </a:t>
            </a:r>
            <a:br>
              <a:rPr lang="en-US" sz="2200" dirty="0">
                <a:solidFill>
                  <a:schemeClr val="tx1"/>
                </a:solidFill>
              </a:rPr>
            </a:br>
            <a:r>
              <a:rPr lang="en-US" sz="2200" dirty="0">
                <a:solidFill>
                  <a:schemeClr val="tx1"/>
                </a:solidFill>
              </a:rPr>
              <a:t>  </a:t>
            </a:r>
            <a:br>
              <a:rPr lang="en-US" sz="1600" dirty="0">
                <a:solidFill>
                  <a:schemeClr val="tx1"/>
                </a:solidFill>
              </a:rPr>
            </a:br>
            <a:r>
              <a:rPr lang="en-US" sz="1600" dirty="0">
                <a:solidFill>
                  <a:schemeClr val="tx1"/>
                </a:solidFill>
              </a:rPr>
              <a:t>  </a:t>
            </a:r>
            <a:br>
              <a:rPr lang="en-US" sz="1600" dirty="0">
                <a:solidFill>
                  <a:schemeClr val="tx1"/>
                </a:solidFill>
              </a:rPr>
            </a:br>
            <a:r>
              <a:rPr lang="en-US" sz="2000" dirty="0">
                <a:solidFill>
                  <a:schemeClr val="tx1"/>
                </a:solidFill>
                <a:latin typeface="SimSun-ExtB" panose="02010609060101010101" pitchFamily="49" charset="-122"/>
                <a:ea typeface="SimSun-ExtB" panose="02010609060101010101" pitchFamily="49" charset="-122"/>
              </a:rPr>
              <a:t>         Array over the given range is : [10. 12.5 15. 17.5 20.]</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Array over the given range is : [10. 12. 14. 16. 18.]</a:t>
            </a:r>
            <a:endParaRPr lang="hi-IN" dirty="0">
              <a:solidFill>
                <a:schemeClr val="tx1"/>
              </a:solidFill>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1624671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3D478-2E7D-42F2-84E5-2F1CDD918475}"/>
              </a:ext>
            </a:extLst>
          </p:cNvPr>
          <p:cNvSpPr>
            <a:spLocks noGrp="1"/>
          </p:cNvSpPr>
          <p:nvPr>
            <p:ph type="title"/>
          </p:nvPr>
        </p:nvSpPr>
        <p:spPr>
          <a:xfrm>
            <a:off x="677334" y="609600"/>
            <a:ext cx="11514666" cy="6248400"/>
          </a:xfrm>
        </p:spPr>
        <p:txBody>
          <a:bodyPr>
            <a:normAutofit fontScale="90000"/>
          </a:bodyPr>
          <a:lstStyle/>
          <a:p>
            <a:r>
              <a:rPr lang="en-US" sz="2700" dirty="0">
                <a:solidFill>
                  <a:srgbClr val="0070C0"/>
                </a:solidFill>
              </a:rPr>
              <a:t>3 Logspace:   </a:t>
            </a:r>
            <a:r>
              <a:rPr lang="en-US" sz="1600" dirty="0">
                <a:solidFill>
                  <a:schemeClr val="accent4"/>
                </a:solidFill>
              </a:rPr>
              <a:t>It creates an by using the number that are evenly separated on a log scale. The start </a:t>
            </a:r>
            <a:br>
              <a:rPr lang="en-US" sz="1600" dirty="0">
                <a:solidFill>
                  <a:schemeClr val="accent4"/>
                </a:solidFill>
              </a:rPr>
            </a:br>
            <a:r>
              <a:rPr lang="en-US" sz="1600" dirty="0">
                <a:solidFill>
                  <a:schemeClr val="accent4"/>
                </a:solidFill>
              </a:rPr>
              <a:t>                           and stop endpoints of the scale are the indices(index) of the base which is usually</a:t>
            </a:r>
            <a:br>
              <a:rPr lang="en-US" sz="1600" dirty="0">
                <a:solidFill>
                  <a:schemeClr val="accent4"/>
                </a:solidFill>
              </a:rPr>
            </a:br>
            <a:r>
              <a:rPr lang="en-US" sz="1600" dirty="0">
                <a:solidFill>
                  <a:schemeClr val="accent4"/>
                </a:solidFill>
              </a:rPr>
              <a:t>                           ten(10).</a:t>
            </a:r>
            <a:br>
              <a:rPr lang="en-US" sz="1600" dirty="0">
                <a:solidFill>
                  <a:schemeClr val="accent4"/>
                </a:solidFill>
              </a:rPr>
            </a:br>
            <a:br>
              <a:rPr lang="en-US" sz="1400" dirty="0">
                <a:solidFill>
                  <a:schemeClr val="tx1"/>
                </a:solidFill>
              </a:rPr>
            </a:br>
            <a:r>
              <a:rPr lang="en-US" sz="1600" b="1" dirty="0">
                <a:solidFill>
                  <a:schemeClr val="tx1"/>
                </a:solidFill>
              </a:rPr>
              <a:t>Syntax</a:t>
            </a:r>
            <a:r>
              <a:rPr lang="en-US" sz="1800" b="1" dirty="0">
                <a:solidFill>
                  <a:schemeClr val="tx1"/>
                </a:solidFill>
              </a:rPr>
              <a:t>:</a:t>
            </a:r>
            <a:r>
              <a:rPr lang="en-US" sz="1600"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numpy.linspace(start, stop, num, endpoint, base, dtype)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800" b="1" dirty="0">
                <a:solidFill>
                  <a:schemeClr val="tx1"/>
                </a:solidFill>
              </a:rPr>
              <a:t>Parameters:</a:t>
            </a:r>
            <a:br>
              <a:rPr lang="en-US" sz="1400" b="1" dirty="0">
                <a:solidFill>
                  <a:schemeClr val="tx1"/>
                </a:solidFill>
              </a:rPr>
            </a:br>
            <a:br>
              <a:rPr lang="en-US" sz="1400" dirty="0">
                <a:solidFill>
                  <a:schemeClr val="tx1"/>
                </a:solidFill>
                <a:latin typeface="+mn-lt"/>
              </a:rPr>
            </a:br>
            <a:r>
              <a:rPr lang="en-US" sz="1400" b="1" dirty="0">
                <a:solidFill>
                  <a:schemeClr val="tx1"/>
                </a:solidFill>
                <a:latin typeface="+mn-lt"/>
              </a:rPr>
              <a:t>Start:</a:t>
            </a:r>
            <a:r>
              <a:rPr lang="en-US" sz="1400" dirty="0">
                <a:solidFill>
                  <a:schemeClr val="tx1"/>
                </a:solidFill>
                <a:latin typeface="+mn-lt"/>
              </a:rPr>
              <a:t>         </a:t>
            </a:r>
            <a:r>
              <a:rPr lang="en-US" sz="1600" dirty="0">
                <a:solidFill>
                  <a:schemeClr val="accent4"/>
                </a:solidFill>
                <a:latin typeface="+mn-lt"/>
              </a:rPr>
              <a:t>It represents the starting value of the interval in the base.</a:t>
            </a:r>
            <a:br>
              <a:rPr lang="en-US" sz="1600" dirty="0">
                <a:solidFill>
                  <a:schemeClr val="accent4"/>
                </a:solidFill>
                <a:latin typeface="+mn-lt"/>
              </a:rPr>
            </a:br>
            <a:br>
              <a:rPr lang="en-US" sz="1600" dirty="0">
                <a:solidFill>
                  <a:schemeClr val="tx1"/>
                </a:solidFill>
                <a:latin typeface="+mn-lt"/>
              </a:rPr>
            </a:br>
            <a:br>
              <a:rPr lang="en-US" sz="1400" dirty="0">
                <a:solidFill>
                  <a:schemeClr val="tx1"/>
                </a:solidFill>
                <a:latin typeface="+mn-lt"/>
              </a:rPr>
            </a:br>
            <a:r>
              <a:rPr lang="en-US" sz="1400" b="1" dirty="0">
                <a:solidFill>
                  <a:schemeClr val="tx1"/>
                </a:solidFill>
                <a:latin typeface="+mn-lt"/>
              </a:rPr>
              <a:t>Stop:         </a:t>
            </a:r>
            <a:r>
              <a:rPr lang="en-US" sz="1600" dirty="0">
                <a:solidFill>
                  <a:schemeClr val="accent4"/>
                </a:solidFill>
                <a:latin typeface="+mn-lt"/>
              </a:rPr>
              <a:t>It represents the stopping value of the interval in the base.</a:t>
            </a:r>
            <a:br>
              <a:rPr lang="en-US" sz="1600" dirty="0">
                <a:solidFill>
                  <a:schemeClr val="accent4"/>
                </a:solidFill>
                <a:latin typeface="+mn-lt"/>
              </a:rPr>
            </a:br>
            <a:br>
              <a:rPr lang="en-US" sz="1600" dirty="0">
                <a:solidFill>
                  <a:schemeClr val="accent4"/>
                </a:solidFill>
                <a:latin typeface="+mn-lt"/>
              </a:rPr>
            </a:br>
            <a:br>
              <a:rPr lang="en-US" sz="1400" dirty="0">
                <a:solidFill>
                  <a:schemeClr val="tx1"/>
                </a:solidFill>
                <a:latin typeface="+mn-lt"/>
              </a:rPr>
            </a:br>
            <a:r>
              <a:rPr lang="en-US" sz="1400" b="1" dirty="0">
                <a:solidFill>
                  <a:schemeClr val="tx1"/>
                </a:solidFill>
                <a:latin typeface="+mn-lt"/>
              </a:rPr>
              <a:t>Num</a:t>
            </a:r>
            <a:r>
              <a:rPr lang="en-US" sz="1600" b="1" dirty="0">
                <a:solidFill>
                  <a:schemeClr val="accent4"/>
                </a:solidFill>
                <a:latin typeface="+mn-lt"/>
              </a:rPr>
              <a:t>:</a:t>
            </a:r>
            <a:r>
              <a:rPr lang="en-US" sz="1600" dirty="0">
                <a:solidFill>
                  <a:schemeClr val="accent4"/>
                </a:solidFill>
                <a:latin typeface="+mn-lt"/>
              </a:rPr>
              <a:t>         The amount of evenly spaced samples over the interval to be generated. The </a:t>
            </a:r>
            <a:br>
              <a:rPr lang="en-US" sz="1600" dirty="0">
                <a:solidFill>
                  <a:schemeClr val="accent4"/>
                </a:solidFill>
                <a:latin typeface="+mn-lt"/>
              </a:rPr>
            </a:br>
            <a:r>
              <a:rPr lang="en-US" sz="1600" dirty="0">
                <a:solidFill>
                  <a:schemeClr val="accent4"/>
                </a:solidFill>
                <a:latin typeface="+mn-lt"/>
              </a:rPr>
              <a:t>                 default value of num is 50.</a:t>
            </a:r>
            <a:br>
              <a:rPr lang="en-US" sz="1600" dirty="0">
                <a:solidFill>
                  <a:schemeClr val="accent4"/>
                </a:solidFill>
                <a:latin typeface="+mn-lt"/>
              </a:rPr>
            </a:br>
            <a:br>
              <a:rPr lang="en-US" sz="1600" dirty="0">
                <a:solidFill>
                  <a:schemeClr val="accent4"/>
                </a:solidFill>
                <a:latin typeface="+mn-lt"/>
              </a:rPr>
            </a:br>
            <a:br>
              <a:rPr lang="en-US" sz="1400" dirty="0">
                <a:solidFill>
                  <a:schemeClr val="tx1"/>
                </a:solidFill>
                <a:latin typeface="+mn-lt"/>
              </a:rPr>
            </a:br>
            <a:r>
              <a:rPr lang="en-US" sz="1400" b="1" dirty="0">
                <a:solidFill>
                  <a:schemeClr val="tx1"/>
                </a:solidFill>
                <a:latin typeface="+mn-lt"/>
              </a:rPr>
              <a:t>Endpoint:</a:t>
            </a:r>
            <a:r>
              <a:rPr lang="en-US" sz="1400" dirty="0">
                <a:solidFill>
                  <a:schemeClr val="tx1"/>
                </a:solidFill>
                <a:latin typeface="+mn-lt"/>
              </a:rPr>
              <a:t> </a:t>
            </a:r>
            <a:r>
              <a:rPr lang="en-US" sz="1600" dirty="0">
                <a:solidFill>
                  <a:schemeClr val="accent4"/>
                </a:solidFill>
                <a:latin typeface="+mn-lt"/>
              </a:rPr>
              <a:t>It is a Boolean type value.It makes the value represented by stop as the last value of the interval.</a:t>
            </a:r>
            <a:br>
              <a:rPr lang="en-US" sz="1600" dirty="0">
                <a:solidFill>
                  <a:schemeClr val="accent4"/>
                </a:solidFill>
                <a:latin typeface="+mn-lt"/>
              </a:rPr>
            </a:br>
            <a:br>
              <a:rPr lang="en-US" sz="1600" dirty="0">
                <a:solidFill>
                  <a:schemeClr val="accent4"/>
                </a:solidFill>
                <a:latin typeface="+mn-lt"/>
              </a:rPr>
            </a:br>
            <a:br>
              <a:rPr lang="en-US" sz="1600" dirty="0">
                <a:solidFill>
                  <a:schemeClr val="accent4"/>
                </a:solidFill>
                <a:latin typeface="+mn-lt"/>
              </a:rPr>
            </a:br>
            <a:r>
              <a:rPr lang="en-US" sz="1400" b="1" dirty="0">
                <a:solidFill>
                  <a:schemeClr val="tx1"/>
                </a:solidFill>
                <a:latin typeface="+mn-lt"/>
              </a:rPr>
              <a:t>Base</a:t>
            </a:r>
            <a:r>
              <a:rPr lang="en-US" sz="1600" dirty="0">
                <a:solidFill>
                  <a:schemeClr val="accent4"/>
                </a:solidFill>
                <a:latin typeface="+mn-lt"/>
              </a:rPr>
              <a:t>:       It represents the base of the log space.</a:t>
            </a:r>
            <a:br>
              <a:rPr lang="en-US" sz="1600" dirty="0">
                <a:solidFill>
                  <a:schemeClr val="accent4"/>
                </a:solidFill>
                <a:latin typeface="+mn-lt"/>
              </a:rPr>
            </a:br>
            <a:br>
              <a:rPr lang="en-US" sz="1600" dirty="0">
                <a:solidFill>
                  <a:schemeClr val="accent4"/>
                </a:solidFill>
                <a:latin typeface="+mn-lt"/>
              </a:rPr>
            </a:br>
            <a:br>
              <a:rPr lang="en-US" sz="1400" dirty="0">
                <a:solidFill>
                  <a:schemeClr val="tx1"/>
                </a:solidFill>
                <a:latin typeface="+mn-lt"/>
              </a:rPr>
            </a:br>
            <a:r>
              <a:rPr lang="en-US" sz="1400" b="1" dirty="0">
                <a:solidFill>
                  <a:schemeClr val="tx1"/>
                </a:solidFill>
                <a:latin typeface="+mn-lt"/>
              </a:rPr>
              <a:t>Dtype</a:t>
            </a:r>
            <a:r>
              <a:rPr lang="en-US" sz="1600" b="1" dirty="0">
                <a:solidFill>
                  <a:schemeClr val="accent4"/>
                </a:solidFill>
                <a:latin typeface="+mn-lt"/>
              </a:rPr>
              <a:t>:</a:t>
            </a:r>
            <a:r>
              <a:rPr lang="en-US" sz="1600" dirty="0">
                <a:solidFill>
                  <a:schemeClr val="accent4"/>
                </a:solidFill>
                <a:latin typeface="+mn-lt"/>
              </a:rPr>
              <a:t>      It represents the data type of the array items.   </a:t>
            </a:r>
            <a:br>
              <a:rPr lang="en-US" sz="1600" dirty="0">
                <a:solidFill>
                  <a:schemeClr val="accent4"/>
                </a:solidFill>
                <a:latin typeface="+mn-lt"/>
              </a:rPr>
            </a:br>
            <a:br>
              <a:rPr lang="en-US" sz="1600" dirty="0">
                <a:solidFill>
                  <a:schemeClr val="accent4"/>
                </a:solidFill>
                <a:latin typeface="+mn-lt"/>
                <a:ea typeface="SimSun-ExtB" panose="02010609060101010101" pitchFamily="49" charset="-122"/>
              </a:rPr>
            </a:br>
            <a:br>
              <a:rPr lang="en-US" sz="1400" dirty="0">
                <a:solidFill>
                  <a:schemeClr val="tx1"/>
                </a:solidFill>
                <a:latin typeface="+mn-lt"/>
                <a:ea typeface="SimSun-ExtB" panose="02010609060101010101" pitchFamily="49" charset="-122"/>
              </a:rPr>
            </a:br>
            <a:br>
              <a:rPr lang="en-US" sz="1400" dirty="0">
                <a:solidFill>
                  <a:schemeClr val="tx1"/>
                </a:solidFill>
                <a:latin typeface="+mn-lt"/>
                <a:ea typeface="SimSun-ExtB" panose="02010609060101010101" pitchFamily="49" charset="-122"/>
              </a:rPr>
            </a:br>
            <a:br>
              <a:rPr lang="en-US" sz="1400" dirty="0"/>
            </a:br>
            <a:endParaRPr lang="hi-IN" sz="1400" dirty="0"/>
          </a:p>
        </p:txBody>
      </p:sp>
    </p:spTree>
    <p:extLst>
      <p:ext uri="{BB962C8B-B14F-4D97-AF65-F5344CB8AC3E}">
        <p14:creationId xmlns:p14="http://schemas.microsoft.com/office/powerpoint/2010/main" val="1148296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BA72-B871-456F-8A89-25DE35474484}"/>
              </a:ext>
            </a:extLst>
          </p:cNvPr>
          <p:cNvSpPr>
            <a:spLocks noGrp="1"/>
          </p:cNvSpPr>
          <p:nvPr>
            <p:ph type="title"/>
          </p:nvPr>
        </p:nvSpPr>
        <p:spPr/>
        <p:txBody>
          <a:bodyPr>
            <a:normAutofit fontScale="90000"/>
          </a:bodyPr>
          <a:lstStyle/>
          <a:p>
            <a:r>
              <a:rPr lang="en-US" sz="2200" b="1" dirty="0">
                <a:solidFill>
                  <a:schemeClr val="tx1"/>
                </a:solidFill>
              </a:rPr>
              <a:t>Example:</a:t>
            </a:r>
            <a:br>
              <a:rPr lang="en-US" sz="1800" dirty="0">
                <a:solidFill>
                  <a:schemeClr val="tx1"/>
                </a:solidFill>
              </a:rPr>
            </a:br>
            <a:br>
              <a:rPr lang="en-US" sz="1800" dirty="0">
                <a:solidFill>
                  <a:schemeClr val="tx1"/>
                </a:solidFill>
              </a:rPr>
            </a:br>
            <a:r>
              <a:rPr lang="en-US" sz="1800" dirty="0">
                <a:solidFill>
                  <a:schemeClr val="tx1"/>
                </a:solidFill>
              </a:rPr>
              <a:t>        </a:t>
            </a:r>
            <a:r>
              <a:rPr lang="en-US" sz="1800" dirty="0">
                <a:solidFill>
                  <a:schemeClr val="tx1"/>
                </a:solidFill>
                <a:latin typeface="SimSun-ExtB" panose="02010609060101010101" pitchFamily="49" charset="-122"/>
                <a:ea typeface="SimSun-ExtB" panose="02010609060101010101" pitchFamily="49" charset="-122"/>
              </a:rPr>
              <a:t> import numpy as np</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 = np.logspace(10, 30, 5)</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print(“array over the given range is :”,a)</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b = np.logspace(10, 20, num = 5, base = 2, endpoint = True)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print(“Array over the given range is : “,b)</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2200" b="1" dirty="0">
                <a:solidFill>
                  <a:schemeClr val="tx1"/>
                </a:solidFill>
                <a:latin typeface="+mn-lt"/>
                <a:ea typeface="SimSun-ExtB" panose="02010609060101010101" pitchFamily="49" charset="-122"/>
              </a:rPr>
              <a:t>Output:</a:t>
            </a:r>
            <a:br>
              <a:rPr lang="en-US" sz="1800" b="1" dirty="0">
                <a:solidFill>
                  <a:schemeClr val="tx1"/>
                </a:solidFill>
                <a:latin typeface="+mn-lt"/>
                <a:ea typeface="SimSun-ExtB" panose="02010609060101010101" pitchFamily="49" charset="-122"/>
              </a:rPr>
            </a:br>
            <a:br>
              <a:rPr lang="en-US" sz="1800" b="1" dirty="0">
                <a:solidFill>
                  <a:schemeClr val="tx1"/>
                </a:solidFill>
                <a:latin typeface="+mn-lt"/>
                <a:ea typeface="SimSun-ExtB" panose="02010609060101010101" pitchFamily="49" charset="-122"/>
              </a:rPr>
            </a:br>
            <a:br>
              <a:rPr lang="en-US" sz="1800" b="1" dirty="0">
                <a:solidFill>
                  <a:schemeClr val="tx1"/>
                </a:solidFill>
                <a:latin typeface="+mn-lt"/>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Array over the given range is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[1.00000000e+10 3.16227766e+12 1.00000000e+15 3.16227766e+17 1.00000000e+20]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Array over the given range is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[1.02400000e+03 5.79261875e+03 3.27680000e+04 1.85363800e+05 1.04857600e+06]</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rPr>
            </a:br>
            <a:br>
              <a:rPr lang="en-US" sz="1800" dirty="0">
                <a:solidFill>
                  <a:schemeClr val="tx1"/>
                </a:solidFill>
              </a:rPr>
            </a:br>
            <a:r>
              <a:rPr lang="en-US" sz="1800" dirty="0">
                <a:solidFill>
                  <a:schemeClr val="tx1"/>
                </a:solidFill>
              </a:rPr>
              <a:t>         </a:t>
            </a:r>
            <a:endParaRPr lang="hi-IN" dirty="0">
              <a:solidFill>
                <a:schemeClr val="tx1"/>
              </a:solidFill>
            </a:endParaRPr>
          </a:p>
        </p:txBody>
      </p:sp>
    </p:spTree>
    <p:extLst>
      <p:ext uri="{BB962C8B-B14F-4D97-AF65-F5344CB8AC3E}">
        <p14:creationId xmlns:p14="http://schemas.microsoft.com/office/powerpoint/2010/main" val="27235179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5834-D251-48B7-96DA-6E26D992B7AF}"/>
              </a:ext>
            </a:extLst>
          </p:cNvPr>
          <p:cNvSpPr>
            <a:spLocks noGrp="1"/>
          </p:cNvSpPr>
          <p:nvPr>
            <p:ph type="title"/>
          </p:nvPr>
        </p:nvSpPr>
        <p:spPr/>
        <p:txBody>
          <a:bodyPr>
            <a:normAutofit/>
          </a:bodyPr>
          <a:lstStyle/>
          <a:p>
            <a:pPr algn="l"/>
            <a:r>
              <a:rPr lang="en-US" sz="4400" b="1" dirty="0">
                <a:solidFill>
                  <a:srgbClr val="00B0F0"/>
                </a:solidFill>
              </a:rPr>
              <a:t>NumPy-Environment</a:t>
            </a:r>
            <a:endParaRPr lang="hi-IN" sz="4400" b="1" dirty="0">
              <a:solidFill>
                <a:srgbClr val="00B0F0"/>
              </a:solidFill>
            </a:endParaRPr>
          </a:p>
        </p:txBody>
      </p:sp>
      <p:sp>
        <p:nvSpPr>
          <p:cNvPr id="3" name="Subtitle 2">
            <a:extLst>
              <a:ext uri="{FF2B5EF4-FFF2-40B4-BE49-F238E27FC236}">
                <a16:creationId xmlns:a16="http://schemas.microsoft.com/office/drawing/2014/main" id="{FCB57966-607C-479D-A2ED-B0BE7B88F753}"/>
              </a:ext>
            </a:extLst>
          </p:cNvPr>
          <p:cNvSpPr>
            <a:spLocks noGrp="1"/>
          </p:cNvSpPr>
          <p:nvPr>
            <p:ph type="subTitle" idx="4294967295"/>
          </p:nvPr>
        </p:nvSpPr>
        <p:spPr>
          <a:xfrm>
            <a:off x="1091849" y="2208212"/>
            <a:ext cx="7767638" cy="2441575"/>
          </a:xfrm>
        </p:spPr>
        <p:txBody>
          <a:bodyPr>
            <a:normAutofit/>
          </a:bodyPr>
          <a:lstStyle/>
          <a:p>
            <a:pPr marL="285750" indent="-285750" algn="l">
              <a:buFont typeface="Wingdings" panose="05000000000000000000" pitchFamily="2" charset="2"/>
              <a:buChar char="v"/>
            </a:pPr>
            <a:r>
              <a:rPr lang="en-US" dirty="0">
                <a:solidFill>
                  <a:schemeClr val="accent4"/>
                </a:solidFill>
              </a:rPr>
              <a:t>Standard NumPy distribution doesn’t come bundled with NumPy module. </a:t>
            </a:r>
          </a:p>
          <a:p>
            <a:pPr marL="285750" indent="-285750" algn="l">
              <a:buFont typeface="Wingdings" panose="05000000000000000000" pitchFamily="2" charset="2"/>
              <a:buChar char="v"/>
            </a:pPr>
            <a:r>
              <a:rPr lang="en-US" dirty="0">
                <a:solidFill>
                  <a:schemeClr val="accent4"/>
                </a:solidFill>
              </a:rPr>
              <a:t>A lightweight alternative is to install NumPy using Famous Python package bundle installer , PIP.</a:t>
            </a:r>
          </a:p>
          <a:p>
            <a:pPr algn="l"/>
            <a:endParaRPr lang="en-US" dirty="0"/>
          </a:p>
          <a:p>
            <a:pPr algn="ctr"/>
            <a:r>
              <a:rPr lang="en-US" dirty="0">
                <a:latin typeface="SimSun" panose="02010600030101010101" pitchFamily="2" charset="-122"/>
                <a:ea typeface="SimSun" panose="02010600030101010101" pitchFamily="2" charset="-122"/>
              </a:rPr>
              <a:t>Pip install NumPy</a:t>
            </a:r>
          </a:p>
          <a:p>
            <a:pPr marL="285750" indent="-285750" algn="l">
              <a:buFont typeface="Wingdings" panose="05000000000000000000" pitchFamily="2" charset="2"/>
              <a:buChar char="v"/>
            </a:pPr>
            <a:endParaRPr lang="hi-IN" dirty="0"/>
          </a:p>
        </p:txBody>
      </p:sp>
    </p:spTree>
    <p:extLst>
      <p:ext uri="{BB962C8B-B14F-4D97-AF65-F5344CB8AC3E}">
        <p14:creationId xmlns:p14="http://schemas.microsoft.com/office/powerpoint/2010/main" val="14155743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D464-3AA9-4B5A-ACB9-E164D6DF8033}"/>
              </a:ext>
            </a:extLst>
          </p:cNvPr>
          <p:cNvSpPr>
            <a:spLocks noGrp="1"/>
          </p:cNvSpPr>
          <p:nvPr>
            <p:ph type="title"/>
          </p:nvPr>
        </p:nvSpPr>
        <p:spPr>
          <a:xfrm>
            <a:off x="677334" y="609599"/>
            <a:ext cx="11514666" cy="7197969"/>
          </a:xfrm>
        </p:spPr>
        <p:txBody>
          <a:bodyPr>
            <a:normAutofit/>
          </a:bodyPr>
          <a:lstStyle/>
          <a:p>
            <a:r>
              <a:rPr lang="en-US" sz="4000" b="1" dirty="0">
                <a:solidFill>
                  <a:srgbClr val="00B0F0"/>
                </a:solidFill>
              </a:rPr>
              <a:t>Indexing &amp; Slicing</a:t>
            </a:r>
            <a:br>
              <a:rPr lang="en-US" b="1" dirty="0">
                <a:solidFill>
                  <a:schemeClr val="tx1"/>
                </a:solidFill>
              </a:rPr>
            </a:br>
            <a:br>
              <a:rPr lang="en-US" b="1" dirty="0">
                <a:solidFill>
                  <a:schemeClr val="tx1"/>
                </a:solidFill>
              </a:rPr>
            </a:br>
            <a:r>
              <a:rPr lang="en-US" sz="2000" dirty="0">
                <a:solidFill>
                  <a:schemeClr val="accent4"/>
                </a:solidFill>
                <a:latin typeface="+mn-lt"/>
              </a:rPr>
              <a:t>The</a:t>
            </a:r>
            <a:r>
              <a:rPr lang="en-US" sz="4800" dirty="0">
                <a:solidFill>
                  <a:schemeClr val="accent4"/>
                </a:solidFill>
                <a:latin typeface="+mn-lt"/>
              </a:rPr>
              <a:t> </a:t>
            </a:r>
            <a:r>
              <a:rPr lang="en-US" sz="2000" dirty="0">
                <a:solidFill>
                  <a:schemeClr val="accent4"/>
                </a:solidFill>
                <a:latin typeface="+mn-lt"/>
              </a:rPr>
              <a:t>basics of array indexing are important for analysis and manipulating the array object. NumPy offers many ways to do array indexing.</a:t>
            </a:r>
            <a:br>
              <a:rPr lang="en-US" sz="2000" dirty="0">
                <a:solidFill>
                  <a:schemeClr val="accent4"/>
                </a:solidFill>
                <a:latin typeface="+mn-lt"/>
              </a:rPr>
            </a:br>
            <a:br>
              <a:rPr lang="en-US" sz="2000" dirty="0">
                <a:solidFill>
                  <a:schemeClr val="accent4"/>
                </a:solidFill>
                <a:latin typeface="+mn-lt"/>
              </a:rPr>
            </a:br>
            <a:br>
              <a:rPr lang="en-US" sz="1600" b="1" dirty="0">
                <a:solidFill>
                  <a:schemeClr val="tx1"/>
                </a:solidFill>
              </a:rPr>
            </a:br>
            <a:r>
              <a:rPr lang="en-US" sz="2000" b="1" dirty="0">
                <a:solidFill>
                  <a:schemeClr val="tx1"/>
                </a:solidFill>
              </a:rPr>
              <a:t>      </a:t>
            </a:r>
            <a:r>
              <a:rPr lang="en-US" sz="2000" b="1" dirty="0">
                <a:solidFill>
                  <a:srgbClr val="0070C0"/>
                </a:solidFill>
              </a:rPr>
              <a:t> </a:t>
            </a:r>
            <a:r>
              <a:rPr lang="en-US" sz="2800" b="1" dirty="0">
                <a:solidFill>
                  <a:srgbClr val="0070C0"/>
                </a:solidFill>
              </a:rPr>
              <a:t>Slicing :</a:t>
            </a:r>
            <a:r>
              <a:rPr lang="en-US" sz="2200" b="1" dirty="0">
                <a:solidFill>
                  <a:schemeClr val="tx1"/>
                </a:solidFill>
              </a:rPr>
              <a:t> </a:t>
            </a:r>
            <a:r>
              <a:rPr lang="en-US" sz="2400" dirty="0">
                <a:solidFill>
                  <a:schemeClr val="accent4"/>
                </a:solidFill>
              </a:rPr>
              <a:t>Just like lists in python , NumPy array can be sliced.</a:t>
            </a:r>
            <a:br>
              <a:rPr lang="en-US" sz="2400" dirty="0">
                <a:solidFill>
                  <a:schemeClr val="accent4"/>
                </a:solidFill>
              </a:rPr>
            </a:br>
            <a:r>
              <a:rPr lang="en-US" sz="2400" dirty="0">
                <a:solidFill>
                  <a:schemeClr val="accent4"/>
                </a:solidFill>
              </a:rPr>
              <a:t>                    As arrays can be multi-dimensional, you need to specify a</a:t>
            </a:r>
            <a:br>
              <a:rPr lang="en-US" sz="2400" dirty="0">
                <a:solidFill>
                  <a:schemeClr val="accent4"/>
                </a:solidFill>
              </a:rPr>
            </a:br>
            <a:r>
              <a:rPr lang="en-US" sz="2400" dirty="0">
                <a:solidFill>
                  <a:schemeClr val="accent4"/>
                </a:solidFill>
              </a:rPr>
              <a:t>                    slice for each dimension of the array. Since, slicing can be</a:t>
            </a:r>
            <a:br>
              <a:rPr lang="en-US" sz="2400" dirty="0">
                <a:solidFill>
                  <a:schemeClr val="accent4"/>
                </a:solidFill>
              </a:rPr>
            </a:br>
            <a:r>
              <a:rPr lang="en-US" sz="2400" dirty="0">
                <a:solidFill>
                  <a:schemeClr val="accent4"/>
                </a:solidFill>
              </a:rPr>
              <a:t>                    done in the original array so that this behavior saves</a:t>
            </a:r>
            <a:br>
              <a:rPr lang="en-US" sz="2400" dirty="0">
                <a:solidFill>
                  <a:schemeClr val="accent4"/>
                </a:solidFill>
              </a:rPr>
            </a:br>
            <a:r>
              <a:rPr lang="en-US" sz="2400" dirty="0">
                <a:solidFill>
                  <a:schemeClr val="accent4"/>
                </a:solidFill>
              </a:rPr>
              <a:t>                     memory and time because the values in the array don’t</a:t>
            </a:r>
            <a:br>
              <a:rPr lang="en-US" sz="2400" dirty="0">
                <a:solidFill>
                  <a:schemeClr val="accent4"/>
                </a:solidFill>
              </a:rPr>
            </a:br>
            <a:r>
              <a:rPr lang="en-US" sz="2400" dirty="0">
                <a:solidFill>
                  <a:schemeClr val="accent4"/>
                </a:solidFill>
              </a:rPr>
              <a:t>                     have to be copied to a new location. </a:t>
            </a:r>
            <a:br>
              <a:rPr lang="en-US" sz="2400" dirty="0">
                <a:solidFill>
                  <a:schemeClr val="accent4"/>
                </a:solidFill>
              </a:rPr>
            </a:br>
            <a:br>
              <a:rPr lang="en-US" sz="2400" dirty="0">
                <a:solidFill>
                  <a:schemeClr val="accent4"/>
                </a:solidFill>
              </a:rPr>
            </a:br>
            <a:br>
              <a:rPr lang="en-US" sz="2400" dirty="0">
                <a:solidFill>
                  <a:schemeClr val="tx1"/>
                </a:solidFill>
              </a:rPr>
            </a:br>
            <a:endParaRPr lang="hi-IN" sz="2400" dirty="0">
              <a:solidFill>
                <a:schemeClr val="tx1"/>
              </a:solidFill>
            </a:endParaRPr>
          </a:p>
        </p:txBody>
      </p:sp>
      <p:sp>
        <p:nvSpPr>
          <p:cNvPr id="3" name="Oval 2">
            <a:extLst>
              <a:ext uri="{FF2B5EF4-FFF2-40B4-BE49-F238E27FC236}">
                <a16:creationId xmlns:a16="http://schemas.microsoft.com/office/drawing/2014/main" id="{7699A9D9-3C67-4E20-9EAC-5DD83ADFFF9E}"/>
              </a:ext>
            </a:extLst>
          </p:cNvPr>
          <p:cNvSpPr/>
          <p:nvPr/>
        </p:nvSpPr>
        <p:spPr>
          <a:xfrm flipV="1">
            <a:off x="867063" y="3517968"/>
            <a:ext cx="225083" cy="1828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a:p>
        </p:txBody>
      </p:sp>
    </p:spTree>
    <p:extLst>
      <p:ext uri="{BB962C8B-B14F-4D97-AF65-F5344CB8AC3E}">
        <p14:creationId xmlns:p14="http://schemas.microsoft.com/office/powerpoint/2010/main" val="794532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102A7-2F33-47D9-BBE3-7E3F2A30A9CC}"/>
              </a:ext>
            </a:extLst>
          </p:cNvPr>
          <p:cNvSpPr>
            <a:spLocks noGrp="1"/>
          </p:cNvSpPr>
          <p:nvPr>
            <p:ph type="title"/>
          </p:nvPr>
        </p:nvSpPr>
        <p:spPr>
          <a:xfrm>
            <a:off x="407773" y="527222"/>
            <a:ext cx="11549448" cy="6330778"/>
          </a:xfrm>
        </p:spPr>
        <p:txBody>
          <a:bodyPr>
            <a:noAutofit/>
          </a:bodyPr>
          <a:lstStyle/>
          <a:p>
            <a:r>
              <a:rPr lang="en-US" sz="2400" dirty="0">
                <a:solidFill>
                  <a:schemeClr val="tx1"/>
                </a:solidFill>
              </a:rPr>
              <a:t>Example 1:</a:t>
            </a:r>
            <a:br>
              <a:rPr lang="en-US" sz="2400" dirty="0">
                <a:solidFill>
                  <a:schemeClr val="tx1"/>
                </a:solidFill>
              </a:rPr>
            </a:br>
            <a:r>
              <a:rPr lang="en-US" sz="2400" dirty="0">
                <a:solidFill>
                  <a:schemeClr val="tx1"/>
                </a:solidFill>
              </a:rPr>
              <a:t> </a:t>
            </a:r>
            <a:br>
              <a:rPr lang="en-US" sz="2000" dirty="0">
                <a:solidFill>
                  <a:schemeClr val="tx1"/>
                </a:solidFill>
              </a:rPr>
            </a:br>
            <a:r>
              <a:rPr lang="en-US" sz="2000" dirty="0">
                <a:solidFill>
                  <a:schemeClr val="tx1"/>
                </a:solidFill>
                <a:latin typeface="SimSun-ExtB" panose="02010609060101010101" pitchFamily="49" charset="-122"/>
                <a:ea typeface="SimSun-ExtB" panose="02010609060101010101" pitchFamily="49" charset="-122"/>
              </a:rPr>
              <a:t>       import numpy as numpy</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 = np.array([1, 2, 3, 4],  [5, 6, 7, 8],  [9, 10, 11, 12]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Use slicing to pull out the subarray consisting of the first 2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rows</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 and column 1 and 2; since b is the following array of shape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(2,2)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b = a(:2,  1:3)</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#Slicing of an array is a view into the same data, so if we modify it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#then the changes will modify the original array.</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Print(a[0, 1])         #Prince “2”</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b[0, 0] = 35           #b[0, 0] is the same piece of data as a [0,1]</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print(a[0, 1]          #print “55”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sz="2400" b="1" dirty="0">
                <a:solidFill>
                  <a:schemeClr val="tx1"/>
                </a:solidFill>
                <a:latin typeface="+mn-lt"/>
                <a:ea typeface="SimSun-ExtB" panose="02010609060101010101" pitchFamily="49" charset="-122"/>
              </a:rPr>
              <a:t>Output:</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2</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55  </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endParaRPr lang="hi-IN" sz="2000" dirty="0">
              <a:latin typeface="SimSun-ExtB" panose="02010609060101010101" pitchFamily="49" charset="-122"/>
              <a:ea typeface="SimSun-ExtB" panose="02010609060101010101" pitchFamily="49" charset="-122"/>
            </a:endParaRPr>
          </a:p>
        </p:txBody>
      </p:sp>
    </p:spTree>
    <p:extLst>
      <p:ext uri="{BB962C8B-B14F-4D97-AF65-F5344CB8AC3E}">
        <p14:creationId xmlns:p14="http://schemas.microsoft.com/office/powerpoint/2010/main" val="10264990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8C73-DCB0-401D-9FCD-2686C217A54E}"/>
              </a:ext>
            </a:extLst>
          </p:cNvPr>
          <p:cNvSpPr>
            <a:spLocks noGrp="1"/>
          </p:cNvSpPr>
          <p:nvPr>
            <p:ph type="title"/>
          </p:nvPr>
        </p:nvSpPr>
        <p:spPr>
          <a:xfrm>
            <a:off x="-86497" y="609600"/>
            <a:ext cx="12278497" cy="6248400"/>
          </a:xfrm>
        </p:spPr>
        <p:txBody>
          <a:bodyPr>
            <a:normAutofit fontScale="90000"/>
          </a:bodyPr>
          <a:lstStyle/>
          <a:p>
            <a:r>
              <a:rPr lang="en-US" sz="2700" dirty="0">
                <a:solidFill>
                  <a:schemeClr val="tx1"/>
                </a:solidFill>
              </a:rPr>
              <a:t>Example 2:</a:t>
            </a:r>
            <a:br>
              <a:rPr lang="en-US" sz="2400" dirty="0">
                <a:solidFill>
                  <a:schemeClr val="tx1"/>
                </a:solidFill>
              </a:rPr>
            </a:br>
            <a:r>
              <a:rPr lang="en-US" sz="2400" dirty="0">
                <a:solidFill>
                  <a:schemeClr val="tx1"/>
                </a:solidFill>
              </a:rPr>
              <a:t>        </a:t>
            </a:r>
            <a:br>
              <a:rPr lang="en-US" sz="2400" dirty="0">
                <a:solidFill>
                  <a:schemeClr val="tx1"/>
                </a:solidFill>
              </a:rPr>
            </a:br>
            <a:r>
              <a:rPr lang="en-US" sz="1600" dirty="0">
                <a:solidFill>
                  <a:schemeClr val="tx1"/>
                </a:solidFill>
                <a:latin typeface="SimSun-ExtB" panose="02010609060101010101" pitchFamily="49" charset="-122"/>
                <a:ea typeface="SimSun-ExtB" panose="02010609060101010101" pitchFamily="49" charset="-122"/>
              </a:rPr>
              <a:t>      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#Here we will create the following rank 2 array with shape (3, 4)</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[ 1 2 3 4]</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[ 5 6 7 8]</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#[9 10 11 12] ]</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a = np.array([1, 2, 3, 4],  [5, 6, 7, 8],  [9, 10, 11, 12] ])</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#Two ways of accessing the data in the middle row of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#Mixing using only slices yields an array of lower rank,</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#while using only slice yields an array of the same rank as the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#original array: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r1 = a[1,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r2 = a[1:2,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 (“Row 1, Shape of row 1: \n “, r1, r1. shape)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 (“Row 2, Shape of row 2: \n “, r2, r2. shape)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#we can make the same distinction  when accessing column of an</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#array: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c1 = a[:, 1]</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c2 = a[:, 1:2]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print(“Column  1, Shape of column 1:\n”, c1, c1.shape)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print(“Column  2, Shape of column 1:\n”, c2, c2.shape)</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2400" dirty="0">
                <a:solidFill>
                  <a:schemeClr val="tx1"/>
                </a:solidFill>
              </a:rPr>
            </a:br>
            <a:br>
              <a:rPr lang="en-US" sz="2400" dirty="0">
                <a:solidFill>
                  <a:schemeClr val="tx1"/>
                </a:solidFill>
              </a:rPr>
            </a:br>
            <a:r>
              <a:rPr lang="en-US" sz="2400" dirty="0">
                <a:solidFill>
                  <a:schemeClr val="tx1"/>
                </a:solidFill>
              </a:rPr>
              <a:t>      </a:t>
            </a:r>
            <a:endParaRPr lang="hi-IN" sz="2400" dirty="0">
              <a:solidFill>
                <a:schemeClr val="tx1"/>
              </a:solidFill>
            </a:endParaRPr>
          </a:p>
        </p:txBody>
      </p:sp>
    </p:spTree>
    <p:extLst>
      <p:ext uri="{BB962C8B-B14F-4D97-AF65-F5344CB8AC3E}">
        <p14:creationId xmlns:p14="http://schemas.microsoft.com/office/powerpoint/2010/main" val="35639061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71B62-FE5B-464C-B6B7-65603042F084}"/>
              </a:ext>
            </a:extLst>
          </p:cNvPr>
          <p:cNvSpPr>
            <a:spLocks noGrp="1"/>
          </p:cNvSpPr>
          <p:nvPr>
            <p:ph type="title"/>
          </p:nvPr>
        </p:nvSpPr>
        <p:spPr>
          <a:xfrm>
            <a:off x="677334" y="609600"/>
            <a:ext cx="8596668" cy="6248400"/>
          </a:xfrm>
        </p:spPr>
        <p:txBody>
          <a:bodyPr>
            <a:normAutofit/>
          </a:bodyPr>
          <a:lstStyle/>
          <a:p>
            <a:r>
              <a:rPr lang="en-US" sz="2800" dirty="0">
                <a:solidFill>
                  <a:schemeClr val="tx1"/>
                </a:solidFill>
              </a:rPr>
              <a:t>Output:</a:t>
            </a:r>
            <a:br>
              <a:rPr lang="en-US" sz="2400" dirty="0">
                <a:solidFill>
                  <a:schemeClr val="tx1"/>
                </a:solidFill>
              </a:rPr>
            </a:br>
            <a:br>
              <a:rPr lang="en-US" sz="2400" dirty="0">
                <a:solidFill>
                  <a:schemeClr val="tx1"/>
                </a:solidFill>
              </a:rPr>
            </a:br>
            <a:r>
              <a:rPr lang="en-US" sz="2400" dirty="0">
                <a:solidFill>
                  <a:schemeClr val="tx1"/>
                </a:solidFill>
                <a:latin typeface="SimSun-ExtB" panose="02010609060101010101" pitchFamily="49" charset="-122"/>
                <a:ea typeface="SimSun-ExtB" panose="02010609060101010101" pitchFamily="49" charset="-122"/>
              </a:rPr>
              <a:t>     Row 1, Shape of Row 1:</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[5 6 7 8] (4,)</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Row 1, Shape of Row 2:</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[5 6 7 8] ( 1,4)</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Column 1, Shape of Column 1:</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[2 6 10]  (3,)</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Column 2, Shape of Column 2:</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[2]</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[6]</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[10]  (3, 1)</a:t>
            </a: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latin typeface="SimSun-ExtB" panose="02010609060101010101" pitchFamily="49" charset="-122"/>
                <a:ea typeface="SimSun-ExtB" panose="02010609060101010101" pitchFamily="49" charset="-122"/>
              </a:rPr>
              <a:t> </a:t>
            </a:r>
            <a:br>
              <a:rPr lang="en-US" sz="2400" dirty="0">
                <a:solidFill>
                  <a:schemeClr val="tx1"/>
                </a:solidFill>
                <a:latin typeface="SimSun-ExtB" panose="02010609060101010101" pitchFamily="49" charset="-122"/>
                <a:ea typeface="SimSun-ExtB" panose="02010609060101010101" pitchFamily="49" charset="-122"/>
              </a:rPr>
            </a:br>
            <a:br>
              <a:rPr lang="en-US" sz="2400" dirty="0">
                <a:solidFill>
                  <a:schemeClr val="tx1"/>
                </a:solidFill>
                <a:latin typeface="SimSun-ExtB" panose="02010609060101010101" pitchFamily="49" charset="-122"/>
                <a:ea typeface="SimSun-ExtB" panose="02010609060101010101" pitchFamily="49" charset="-122"/>
              </a:rPr>
            </a:br>
            <a:r>
              <a:rPr lang="en-US" sz="2400" dirty="0">
                <a:solidFill>
                  <a:schemeClr val="tx1"/>
                </a:solidFill>
              </a:rPr>
              <a:t>     </a:t>
            </a:r>
            <a:endParaRPr lang="hi-IN" dirty="0">
              <a:solidFill>
                <a:schemeClr val="tx1"/>
              </a:solidFill>
            </a:endParaRPr>
          </a:p>
        </p:txBody>
      </p:sp>
    </p:spTree>
    <p:extLst>
      <p:ext uri="{BB962C8B-B14F-4D97-AF65-F5344CB8AC3E}">
        <p14:creationId xmlns:p14="http://schemas.microsoft.com/office/powerpoint/2010/main" val="40311225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5A8C-3E22-40B4-AA49-79F3CEDB35C0}"/>
              </a:ext>
            </a:extLst>
          </p:cNvPr>
          <p:cNvSpPr>
            <a:spLocks noGrp="1"/>
          </p:cNvSpPr>
          <p:nvPr>
            <p:ph type="title"/>
          </p:nvPr>
        </p:nvSpPr>
        <p:spPr>
          <a:xfrm>
            <a:off x="677334" y="609600"/>
            <a:ext cx="11514666" cy="6424246"/>
          </a:xfrm>
        </p:spPr>
        <p:txBody>
          <a:bodyPr>
            <a:normAutofit fontScale="90000"/>
          </a:bodyPr>
          <a:lstStyle/>
          <a:p>
            <a:pPr marL="571500" indent="-571500">
              <a:buFont typeface="Wingdings" panose="05000000000000000000" pitchFamily="2" charset="2"/>
              <a:buChar char="§"/>
            </a:pPr>
            <a:r>
              <a:rPr lang="en-US" sz="2800" dirty="0">
                <a:solidFill>
                  <a:srgbClr val="0070C0"/>
                </a:solidFill>
              </a:rPr>
              <a:t>Indexing:  </a:t>
            </a:r>
            <a:r>
              <a:rPr lang="en-US" sz="1400" dirty="0">
                <a:solidFill>
                  <a:schemeClr val="accent4"/>
                </a:solidFill>
              </a:rPr>
              <a:t>It refers the place where the items of an array are stored. The indexing of an array stars from zero-based index.</a:t>
            </a:r>
            <a:br>
              <a:rPr lang="en-US" sz="1400" dirty="0">
                <a:solidFill>
                  <a:schemeClr val="accent4"/>
                </a:solidFill>
              </a:rPr>
            </a:br>
            <a:r>
              <a:rPr lang="en-US" sz="1400" dirty="0">
                <a:solidFill>
                  <a:schemeClr val="accent4"/>
                </a:solidFill>
              </a:rPr>
              <a:t>                               It always returns a copy of the data where as slicing only presents a view.</a:t>
            </a:r>
            <a:br>
              <a:rPr lang="en-US" sz="1400" dirty="0">
                <a:solidFill>
                  <a:schemeClr val="accent4"/>
                </a:solidFill>
              </a:rPr>
            </a:br>
            <a:br>
              <a:rPr lang="en-US" sz="1400" dirty="0">
                <a:solidFill>
                  <a:schemeClr val="accent4"/>
                </a:solidFill>
              </a:rPr>
            </a:br>
            <a:r>
              <a:rPr lang="en-US" sz="1400" dirty="0">
                <a:solidFill>
                  <a:schemeClr val="tx1"/>
                </a:solidFill>
              </a:rPr>
              <a:t>1. Integer Array Indexing              2.  Boolean Array Indexing</a:t>
            </a:r>
            <a:br>
              <a:rPr lang="en-US" sz="1400" dirty="0">
                <a:solidFill>
                  <a:schemeClr val="tx1"/>
                </a:solidFill>
              </a:rPr>
            </a:br>
            <a:br>
              <a:rPr lang="en-US" sz="1400" dirty="0">
                <a:solidFill>
                  <a:schemeClr val="tx1"/>
                </a:solidFill>
              </a:rPr>
            </a:br>
            <a:r>
              <a:rPr lang="en-US" sz="1800" b="1" dirty="0">
                <a:solidFill>
                  <a:schemeClr val="tx1"/>
                </a:solidFill>
              </a:rPr>
              <a:t>1. Integer array indexing: </a:t>
            </a:r>
            <a:r>
              <a:rPr lang="en-US" sz="1600" dirty="0">
                <a:solidFill>
                  <a:schemeClr val="accent4"/>
                </a:solidFill>
              </a:rPr>
              <a:t>In this method, where you index into numpy arrays using slicing, the</a:t>
            </a:r>
            <a:br>
              <a:rPr lang="en-US" sz="1600" dirty="0">
                <a:solidFill>
                  <a:schemeClr val="accent4"/>
                </a:solidFill>
              </a:rPr>
            </a:br>
            <a:r>
              <a:rPr lang="en-US" sz="1600" dirty="0">
                <a:solidFill>
                  <a:schemeClr val="accent4"/>
                </a:solidFill>
              </a:rPr>
              <a:t>                                         resulting array view will always be a subarray of the original array.</a:t>
            </a:r>
            <a:br>
              <a:rPr lang="en-US" sz="1600" dirty="0">
                <a:solidFill>
                  <a:schemeClr val="accent4"/>
                </a:solidFill>
              </a:rPr>
            </a:br>
            <a:r>
              <a:rPr lang="en-US" sz="1600" dirty="0">
                <a:solidFill>
                  <a:schemeClr val="accent4"/>
                </a:solidFill>
              </a:rPr>
              <a:t>                                         It contrast, integer array indexing allows you to construct arbitrary arrays      </a:t>
            </a:r>
            <a:br>
              <a:rPr lang="en-US" sz="1600" dirty="0">
                <a:solidFill>
                  <a:schemeClr val="accent4"/>
                </a:solidFill>
              </a:rPr>
            </a:br>
            <a:r>
              <a:rPr lang="en-US" sz="1600" dirty="0">
                <a:solidFill>
                  <a:schemeClr val="accent4"/>
                </a:solidFill>
              </a:rPr>
              <a:t>                                         using the data from another array.</a:t>
            </a:r>
            <a:br>
              <a:rPr lang="en-US" sz="1800" b="1" dirty="0">
                <a:solidFill>
                  <a:schemeClr val="accent4"/>
                </a:solidFill>
              </a:rPr>
            </a:br>
            <a:r>
              <a:rPr lang="en-US" sz="2000" b="1" dirty="0">
                <a:solidFill>
                  <a:schemeClr val="tx1"/>
                </a:solidFill>
              </a:rPr>
              <a:t>Example:</a:t>
            </a:r>
            <a:br>
              <a:rPr lang="en-US" sz="2000" b="1" dirty="0">
                <a:solidFill>
                  <a:schemeClr val="tx1"/>
                </a:solidFill>
              </a:rPr>
            </a:br>
            <a:r>
              <a:rPr lang="en-US" sz="2000" b="1" dirty="0">
                <a:solidFill>
                  <a:schemeClr val="tx1"/>
                </a:solidFill>
              </a:rPr>
              <a:t>     </a:t>
            </a:r>
            <a:br>
              <a:rPr lang="en-US" sz="2000" b="1" dirty="0">
                <a:solidFill>
                  <a:schemeClr val="tx1"/>
                </a:solidFill>
              </a:rPr>
            </a:br>
            <a:r>
              <a:rPr lang="en-US" sz="1400" dirty="0">
                <a:solidFill>
                  <a:schemeClr val="tx1"/>
                </a:solidFill>
              </a:rPr>
              <a:t>      </a:t>
            </a:r>
            <a:r>
              <a:rPr lang="en-US" sz="1400" dirty="0">
                <a:solidFill>
                  <a:schemeClr val="tx1"/>
                </a:solidFill>
                <a:latin typeface="SimSun-ExtB" panose="02010609060101010101" pitchFamily="49" charset="-122"/>
                <a:ea typeface="SimSun-ExtB" panose="02010609060101010101" pitchFamily="49" charset="-122"/>
              </a:rPr>
              <a:t>import numpy as np</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 = np.array([1, 2], [3, 4] [5, 6]</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#Example of integer array indexing:</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#The returned array having the shape is 3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print(a[0, 0],a[1,1] ,a[2,0])</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#the above example of integer array indexing is equivalent to this:</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print(np.array([a[0, 0], a[1, 1], a[2, 0] ])</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When using integer array indexing,you can reuse the same</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#element from the source array:</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print(a[0, 0], [1, 1]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#Equivalent to the previous, the integer array indexing example is:</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print(np.array([a[0, 1], a[o, 1] ]))</a:t>
            </a: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800" b="1" dirty="0">
                <a:solidFill>
                  <a:schemeClr val="tx1"/>
                </a:solidFill>
                <a:latin typeface="+mn-lt"/>
                <a:ea typeface="SimSun-ExtB" panose="02010609060101010101" pitchFamily="49" charset="-122"/>
              </a:rPr>
              <a:t>Output</a:t>
            </a:r>
            <a:r>
              <a:rPr lang="en-US" sz="1600" b="1" dirty="0">
                <a:solidFill>
                  <a:schemeClr val="tx1"/>
                </a:solidFill>
                <a:latin typeface="SimSun-ExtB" panose="02010609060101010101" pitchFamily="49" charset="-122"/>
                <a:ea typeface="SimSun-ExtB" panose="02010609060101010101" pitchFamily="49" charset="-122"/>
              </a:rPr>
              <a:t>; [</a:t>
            </a:r>
            <a:r>
              <a:rPr lang="en-US" sz="1600" dirty="0">
                <a:solidFill>
                  <a:schemeClr val="tx1"/>
                </a:solidFill>
                <a:latin typeface="SimSun-ExtB" panose="02010609060101010101" pitchFamily="49" charset="-122"/>
                <a:ea typeface="SimSun-ExtB" panose="02010609060101010101" pitchFamily="49" charset="-122"/>
              </a:rPr>
              <a:t>1 4</a:t>
            </a:r>
            <a:r>
              <a:rPr lang="en-US" sz="1600" b="1" dirty="0">
                <a:solidFill>
                  <a:schemeClr val="tx1"/>
                </a:solidFill>
                <a:latin typeface="SimSun-ExtB" panose="02010609060101010101" pitchFamily="49" charset="-122"/>
                <a:ea typeface="SimSun-ExtB" panose="02010609060101010101" pitchFamily="49" charset="-122"/>
              </a:rPr>
              <a:t> </a:t>
            </a:r>
            <a:r>
              <a:rPr lang="en-US" sz="1600" dirty="0">
                <a:solidFill>
                  <a:schemeClr val="tx1"/>
                </a:solidFill>
                <a:latin typeface="SimSun-ExtB" panose="02010609060101010101" pitchFamily="49" charset="-122"/>
                <a:ea typeface="SimSun-ExtB" panose="02010609060101010101" pitchFamily="49" charset="-122"/>
              </a:rPr>
              <a:t>5]</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[1 4 5]</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[2 2] [2 2]</a:t>
            </a:r>
            <a:br>
              <a:rPr lang="en-US" sz="1600" b="1" dirty="0">
                <a:solidFill>
                  <a:schemeClr val="tx1"/>
                </a:solidFill>
                <a:latin typeface="SimSun-ExtB" panose="02010609060101010101" pitchFamily="49" charset="-122"/>
                <a:ea typeface="SimSun-ExtB" panose="02010609060101010101" pitchFamily="49" charset="-122"/>
              </a:rPr>
            </a:br>
            <a:endParaRPr lang="hi-IN" b="1" dirty="0">
              <a:solidFill>
                <a:schemeClr val="tx1"/>
              </a:solidFill>
            </a:endParaRPr>
          </a:p>
        </p:txBody>
      </p:sp>
    </p:spTree>
    <p:extLst>
      <p:ext uri="{BB962C8B-B14F-4D97-AF65-F5344CB8AC3E}">
        <p14:creationId xmlns:p14="http://schemas.microsoft.com/office/powerpoint/2010/main" val="1915189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7BC9-FE07-4F1D-AD6B-6F7F148A05DC}"/>
              </a:ext>
            </a:extLst>
          </p:cNvPr>
          <p:cNvSpPr>
            <a:spLocks noGrp="1"/>
          </p:cNvSpPr>
          <p:nvPr>
            <p:ph type="title"/>
          </p:nvPr>
        </p:nvSpPr>
        <p:spPr>
          <a:xfrm>
            <a:off x="677334" y="609600"/>
            <a:ext cx="11514666" cy="6248400"/>
          </a:xfrm>
        </p:spPr>
        <p:txBody>
          <a:bodyPr>
            <a:normAutofit fontScale="90000"/>
          </a:bodyPr>
          <a:lstStyle/>
          <a:p>
            <a:r>
              <a:rPr lang="en-US" sz="1800" b="1" dirty="0">
                <a:solidFill>
                  <a:schemeClr val="tx1"/>
                </a:solidFill>
              </a:rPr>
              <a:t>One useful trick with integer array indexing is selecting or mutating one element from each other of a matrix as given below:</a:t>
            </a:r>
            <a:br>
              <a:rPr lang="en-US" sz="1800" b="1" dirty="0">
                <a:solidFill>
                  <a:schemeClr val="tx1"/>
                </a:solidFill>
              </a:rPr>
            </a:br>
            <a:br>
              <a:rPr lang="en-US" sz="1800" b="1" dirty="0">
                <a:solidFill>
                  <a:schemeClr val="tx1"/>
                </a:solidFill>
              </a:rPr>
            </a:br>
            <a:r>
              <a:rPr lang="en-US" sz="1800" b="1" dirty="0">
                <a:solidFill>
                  <a:schemeClr val="tx1"/>
                </a:solidFill>
              </a:rPr>
              <a:t>Example:</a:t>
            </a:r>
            <a:br>
              <a:rPr lang="en-US" sz="1800" b="1" dirty="0">
                <a:solidFill>
                  <a:schemeClr val="tx1"/>
                </a:solidFill>
              </a:rPr>
            </a:br>
            <a:r>
              <a:rPr lang="en-US" sz="1800" b="1" dirty="0">
                <a:solidFill>
                  <a:schemeClr val="tx1"/>
                </a:solidFill>
              </a:rPr>
              <a:t>     </a:t>
            </a:r>
            <a:br>
              <a:rPr lang="en-US" sz="18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b="1" dirty="0">
                <a:solidFill>
                  <a:schemeClr val="tx1"/>
                </a:solidFill>
              </a:rPr>
            </a:br>
            <a:r>
              <a:rPr lang="en-US" sz="16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Create a new array from which we will select elements: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 = np.array([1, 2, 3], [4, 5, 6], [7, 8, 9], [10, 11, 12]]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 (“Array a is :\n, a)</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#Here we are creating an array having indices is: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b = np.array(a[np.arange(3), b])</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#Mutating one element from each row of array “a” using the indices #in b</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a[np.arange(3), b] += 10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b="1" dirty="0">
                <a:solidFill>
                  <a:schemeClr val="tx1"/>
                </a:solidFill>
                <a:latin typeface="+mn-lt"/>
                <a:ea typeface="SimSun-ExtB" panose="02010609060101010101" pitchFamily="49" charset="-122"/>
              </a:rPr>
              <a:t>Output:</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Array a is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[1 2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[4 5 6]</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[ 7 8 9]</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[10 11 12]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[2 6 7 ]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[ 1 12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[ 4 5 16]</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[17 8 9]</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[10 11 12] ] </a:t>
            </a:r>
            <a:br>
              <a:rPr lang="en-US" sz="16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endParaRPr lang="hi-IN" sz="1800" dirty="0">
              <a:solidFill>
                <a:schemeClr val="tx1"/>
              </a:solidFill>
            </a:endParaRPr>
          </a:p>
        </p:txBody>
      </p:sp>
    </p:spTree>
    <p:extLst>
      <p:ext uri="{BB962C8B-B14F-4D97-AF65-F5344CB8AC3E}">
        <p14:creationId xmlns:p14="http://schemas.microsoft.com/office/powerpoint/2010/main" val="39108045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B3EB-8348-4983-B8BC-9FD5F6E4872F}"/>
              </a:ext>
            </a:extLst>
          </p:cNvPr>
          <p:cNvSpPr>
            <a:spLocks noGrp="1"/>
          </p:cNvSpPr>
          <p:nvPr>
            <p:ph type="title"/>
          </p:nvPr>
        </p:nvSpPr>
        <p:spPr>
          <a:xfrm>
            <a:off x="677334" y="609599"/>
            <a:ext cx="11514666" cy="6480517"/>
          </a:xfrm>
        </p:spPr>
        <p:txBody>
          <a:bodyPr>
            <a:normAutofit fontScale="90000"/>
          </a:bodyPr>
          <a:lstStyle/>
          <a:p>
            <a:r>
              <a:rPr lang="en-US" sz="2400" b="1" dirty="0">
                <a:solidFill>
                  <a:schemeClr val="tx1"/>
                </a:solidFill>
              </a:rPr>
              <a:t>2. Boolean array indexing: </a:t>
            </a:r>
            <a:r>
              <a:rPr lang="en-US" sz="2400" dirty="0">
                <a:solidFill>
                  <a:schemeClr val="tx1"/>
                </a:solidFill>
              </a:rPr>
              <a:t> </a:t>
            </a:r>
            <a:r>
              <a:rPr lang="en-US" sz="1600" dirty="0">
                <a:solidFill>
                  <a:schemeClr val="accent4"/>
                </a:solidFill>
              </a:rPr>
              <a:t>The Boolean array indexing lets you pick out arbitrary elements of an array.</a:t>
            </a:r>
            <a:br>
              <a:rPr lang="en-US" sz="1600" dirty="0">
                <a:solidFill>
                  <a:schemeClr val="accent4"/>
                </a:solidFill>
              </a:rPr>
            </a:br>
            <a:r>
              <a:rPr lang="en-US" sz="1600" dirty="0">
                <a:solidFill>
                  <a:schemeClr val="accent4"/>
                </a:solidFill>
              </a:rPr>
              <a:t>                                                                Since,this type of indexing is used to select the elements of an array that </a:t>
            </a:r>
            <a:br>
              <a:rPr lang="en-US" sz="1600" dirty="0">
                <a:solidFill>
                  <a:schemeClr val="accent4"/>
                </a:solidFill>
              </a:rPr>
            </a:br>
            <a:r>
              <a:rPr lang="en-US" sz="1600" dirty="0">
                <a:solidFill>
                  <a:schemeClr val="accent4"/>
                </a:solidFill>
              </a:rPr>
              <a:t>                                                                satisfy some condition.Let us seen an example of Boolean indexing:</a:t>
            </a:r>
            <a:br>
              <a:rPr lang="en-US" sz="1600" dirty="0">
                <a:solidFill>
                  <a:schemeClr val="accent4"/>
                </a:solidFill>
              </a:rPr>
            </a:br>
            <a:br>
              <a:rPr lang="en-US" sz="1600" dirty="0">
                <a:solidFill>
                  <a:schemeClr val="accent4"/>
                </a:solidFill>
              </a:rPr>
            </a:br>
            <a:r>
              <a:rPr lang="en-US" sz="2000" b="1" dirty="0">
                <a:solidFill>
                  <a:schemeClr val="tx1"/>
                </a:solidFill>
              </a:rPr>
              <a:t>Example:</a:t>
            </a:r>
            <a:br>
              <a:rPr lang="en-US" sz="2400" b="1" dirty="0">
                <a:solidFill>
                  <a:schemeClr val="tx1"/>
                </a:solidFill>
              </a:rPr>
            </a:br>
            <a:r>
              <a:rPr lang="en-US" sz="24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 = np.array([ [1, 20], [0, 40], [2, 60]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#Here we are finding the elements of “a” that are bigger than 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#It returns a numpy array of Booleans having same shape as “a”</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#where each slot of bid tells that whether the element of “a &gt; 2”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bid = (a&gt; 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print(bid0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#We are using Boolean array indexing to construct a rank 1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#consisting of the elements of a corresponding to the true values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#of bid</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Print(a[bid])     #It print “[20 40 60]”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#We can do the above in a single concise statement as:</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printa[a &gt;2])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b="1" dirty="0">
                <a:solidFill>
                  <a:schemeClr val="tx1"/>
                </a:solidFill>
                <a:latin typeface="+mn-lt"/>
                <a:ea typeface="SimSun-ExtB" panose="02010609060101010101" pitchFamily="49" charset="-122"/>
              </a:rPr>
              <a:t>Output:</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[False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[False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[False True]</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[20 40 60]</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[20 40 60]</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endParaRPr lang="hi-IN" b="1" dirty="0">
              <a:solidFill>
                <a:schemeClr val="tx1"/>
              </a:solidFill>
            </a:endParaRPr>
          </a:p>
        </p:txBody>
      </p:sp>
    </p:spTree>
    <p:extLst>
      <p:ext uri="{BB962C8B-B14F-4D97-AF65-F5344CB8AC3E}">
        <p14:creationId xmlns:p14="http://schemas.microsoft.com/office/powerpoint/2010/main" val="17122313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9554-79B0-49E7-9F76-3C1477B79D43}"/>
              </a:ext>
            </a:extLst>
          </p:cNvPr>
          <p:cNvSpPr>
            <a:spLocks noGrp="1"/>
          </p:cNvSpPr>
          <p:nvPr>
            <p:ph type="title"/>
          </p:nvPr>
        </p:nvSpPr>
        <p:spPr>
          <a:xfrm>
            <a:off x="677334" y="609600"/>
            <a:ext cx="11514666" cy="6248400"/>
          </a:xfrm>
        </p:spPr>
        <p:txBody>
          <a:bodyPr>
            <a:normAutofit fontScale="90000"/>
          </a:bodyPr>
          <a:lstStyle/>
          <a:p>
            <a:r>
              <a:rPr lang="en-US" sz="2000" b="1" dirty="0">
                <a:solidFill>
                  <a:schemeClr val="tx1"/>
                </a:solidFill>
              </a:rPr>
              <a:t>Example:  </a:t>
            </a:r>
            <a:r>
              <a:rPr lang="en-US" sz="2000" dirty="0">
                <a:solidFill>
                  <a:schemeClr val="tx1"/>
                </a:solidFill>
              </a:rPr>
              <a:t>Python program to demonstrate indexing in numpy.</a:t>
            </a:r>
            <a:br>
              <a:rPr lang="en-US" sz="2000" dirty="0">
                <a:solidFill>
                  <a:schemeClr val="tx1"/>
                </a:solidFill>
              </a:rPr>
            </a:br>
            <a:br>
              <a:rPr lang="en-US" sz="2000" dirty="0">
                <a:solidFill>
                  <a:schemeClr val="tx1"/>
                </a:solidFill>
              </a:rPr>
            </a:br>
            <a:r>
              <a:rPr lang="en-US" sz="2000" dirty="0">
                <a:solidFill>
                  <a:schemeClr val="tx1"/>
                </a:solidFill>
              </a:rPr>
              <a:t>    </a:t>
            </a:r>
            <a:r>
              <a:rPr lang="en-US" sz="2000" dirty="0">
                <a:solidFill>
                  <a:schemeClr val="tx1"/>
                </a:solidFill>
                <a:latin typeface="SimSun-ExtB" panose="02010609060101010101" pitchFamily="49" charset="-122"/>
                <a:ea typeface="SimSun-ExtB" panose="02010609060101010101" pitchFamily="49" charset="-122"/>
              </a:rPr>
              <a:t>Import numpy as np</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#An example array:</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 = np.array([ [1, 2, 3, 4],[4 ,5, 6, 7], [6,7 ,8 ,9], [5, 5, 5, 5]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print(“Your array is : \”,a)</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#slicing of array</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temp = a[:2, ::2]</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 (“Array with first 2 rows and alternate column (0 and 2):\n”,temp)</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#Integer array indexing example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temp = a[ [0, 1, 3], [3, 2, 1, 0]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 [“Element at indices (0,3), (1,2),(2,1),(3,0)’, is :\n’, temp)</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#Boolean array indexing example are here</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b= =a &gt; 0   #”b” is a Boolean array</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temp = a[b]</a:t>
            </a: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print (“nElememt grater than 0 is :\n”, temp)</a:t>
            </a:r>
            <a:br>
              <a:rPr lang="en-US" sz="2000" dirty="0">
                <a:solidFill>
                  <a:schemeClr val="tx1"/>
                </a:solidFill>
                <a:latin typeface="SimSun-ExtB" panose="02010609060101010101" pitchFamily="49" charset="-122"/>
                <a:ea typeface="SimSun-ExtB" panose="02010609060101010101" pitchFamily="49" charset="-122"/>
              </a:rPr>
            </a:br>
            <a:br>
              <a:rPr lang="en-US" sz="2000" dirty="0">
                <a:solidFill>
                  <a:schemeClr val="tx1"/>
                </a:solidFill>
                <a:latin typeface="SimSun-ExtB" panose="02010609060101010101" pitchFamily="49" charset="-122"/>
                <a:ea typeface="SimSun-ExtB" panose="02010609060101010101" pitchFamily="49" charset="-122"/>
              </a:rPr>
            </a:br>
            <a:r>
              <a:rPr lang="en-US" sz="2000" dirty="0">
                <a:solidFill>
                  <a:schemeClr val="tx1"/>
                </a:solidFill>
                <a:latin typeface="SimSun-ExtB" panose="02010609060101010101" pitchFamily="49" charset="-122"/>
                <a:ea typeface="SimSun-ExtB" panose="02010609060101010101" pitchFamily="49" charset="-122"/>
              </a:rPr>
              <a:t>      </a:t>
            </a:r>
            <a:br>
              <a:rPr lang="en-US" sz="2000" dirty="0">
                <a:solidFill>
                  <a:schemeClr val="tx1"/>
                </a:solidFill>
                <a:latin typeface="SimSun-ExtB" panose="02010609060101010101" pitchFamily="49" charset="-122"/>
                <a:ea typeface="SimSun-ExtB" panose="02010609060101010101" pitchFamily="49" charset="-122"/>
              </a:rPr>
            </a:br>
            <a:r>
              <a:rPr lang="en-US" dirty="0">
                <a:solidFill>
                  <a:schemeClr val="tx1"/>
                </a:solidFill>
                <a:latin typeface="SimSun-ExtB" panose="02010609060101010101" pitchFamily="49" charset="-122"/>
                <a:ea typeface="SimSun-ExtB" panose="02010609060101010101" pitchFamily="49" charset="-122"/>
              </a:rPr>
              <a:t>   </a:t>
            </a:r>
            <a:endParaRPr lang="hi-IN" sz="2000" b="1" dirty="0">
              <a:solidFill>
                <a:schemeClr val="tx1"/>
              </a:solidFill>
            </a:endParaRPr>
          </a:p>
        </p:txBody>
      </p:sp>
    </p:spTree>
    <p:extLst>
      <p:ext uri="{BB962C8B-B14F-4D97-AF65-F5344CB8AC3E}">
        <p14:creationId xmlns:p14="http://schemas.microsoft.com/office/powerpoint/2010/main" val="20439185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8623-1352-4A78-85E7-0EACB96F1DE1}"/>
              </a:ext>
            </a:extLst>
          </p:cNvPr>
          <p:cNvSpPr>
            <a:spLocks noGrp="1"/>
          </p:cNvSpPr>
          <p:nvPr>
            <p:ph type="title"/>
          </p:nvPr>
        </p:nvSpPr>
        <p:spPr>
          <a:xfrm>
            <a:off x="677334" y="609600"/>
            <a:ext cx="8596668" cy="6248400"/>
          </a:xfrm>
        </p:spPr>
        <p:txBody>
          <a:bodyPr/>
          <a:lstStyle/>
          <a:p>
            <a:r>
              <a:rPr lang="en-US" dirty="0">
                <a:solidFill>
                  <a:schemeClr val="tx1"/>
                </a:solidFill>
              </a:rPr>
              <a:t>Output:</a:t>
            </a:r>
            <a:endParaRPr lang="hi-IN" dirty="0">
              <a:solidFill>
                <a:schemeClr val="tx1"/>
              </a:solidFill>
            </a:endParaRPr>
          </a:p>
        </p:txBody>
      </p:sp>
      <p:sp>
        <p:nvSpPr>
          <p:cNvPr id="3" name="Rectangle 2">
            <a:extLst>
              <a:ext uri="{FF2B5EF4-FFF2-40B4-BE49-F238E27FC236}">
                <a16:creationId xmlns:a16="http://schemas.microsoft.com/office/drawing/2014/main" id="{67EC225C-6092-40C6-845D-6FBB565DD412}"/>
              </a:ext>
            </a:extLst>
          </p:cNvPr>
          <p:cNvSpPr/>
          <p:nvPr/>
        </p:nvSpPr>
        <p:spPr>
          <a:xfrm>
            <a:off x="3048000" y="1305342"/>
            <a:ext cx="6096000" cy="5632311"/>
          </a:xfrm>
          <a:prstGeom prst="rect">
            <a:avLst/>
          </a:prstGeom>
        </p:spPr>
        <p:txBody>
          <a:bodyPr>
            <a:spAutoFit/>
          </a:bodyPr>
          <a:lstStyle/>
          <a:p>
            <a:r>
              <a:rPr lang="en-US" sz="2400" dirty="0">
                <a:latin typeface="SimSun-ExtB" panose="02010609060101010101" pitchFamily="49" charset="-122"/>
                <a:ea typeface="SimSun-ExtB" panose="02010609060101010101" pitchFamily="49" charset="-122"/>
              </a:rPr>
              <a:t> array is</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 [1 2 3 4]</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[4 5 6 7]</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[6 7 8 9]</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[5 5 5 ]</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Array with first 2 rows and alternate column(0 and 2):</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 [1 3]</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[4 6]</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Element at indices (0, 3),(1, 2),(2,0),(3,0) is:</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Elements grater than 0 is:</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[1 2 3 4 45 6 7 6 7 8 9 5 5 5 5]</a:t>
            </a:r>
            <a:br>
              <a:rPr lang="en-US" sz="2400" dirty="0">
                <a:latin typeface="SimSun-ExtB" panose="02010609060101010101" pitchFamily="49" charset="-122"/>
                <a:ea typeface="SimSun-ExtB" panose="02010609060101010101" pitchFamily="49" charset="-122"/>
              </a:rPr>
            </a:br>
            <a:r>
              <a:rPr lang="en-US" sz="2400" dirty="0">
                <a:latin typeface="SimSun-ExtB" panose="02010609060101010101" pitchFamily="49" charset="-122"/>
                <a:ea typeface="SimSun-ExtB" panose="02010609060101010101" pitchFamily="49" charset="-122"/>
              </a:rPr>
              <a:t>      </a:t>
            </a:r>
            <a:br>
              <a:rPr lang="en-US" sz="2400" dirty="0">
                <a:latin typeface="SimSun-ExtB" panose="02010609060101010101" pitchFamily="49" charset="-122"/>
                <a:ea typeface="SimSun-ExtB" panose="02010609060101010101" pitchFamily="49" charset="-122"/>
              </a:rPr>
            </a:br>
            <a:endParaRPr lang="hi-IN" sz="2400" dirty="0"/>
          </a:p>
        </p:txBody>
      </p:sp>
    </p:spTree>
    <p:extLst>
      <p:ext uri="{BB962C8B-B14F-4D97-AF65-F5344CB8AC3E}">
        <p14:creationId xmlns:p14="http://schemas.microsoft.com/office/powerpoint/2010/main" val="4808138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3685-60D7-48EA-B41F-04A3B969ADE8}"/>
              </a:ext>
            </a:extLst>
          </p:cNvPr>
          <p:cNvSpPr>
            <a:spLocks noGrp="1"/>
          </p:cNvSpPr>
          <p:nvPr>
            <p:ph type="title"/>
          </p:nvPr>
        </p:nvSpPr>
        <p:spPr>
          <a:xfrm>
            <a:off x="677334" y="609600"/>
            <a:ext cx="11514666" cy="6248400"/>
          </a:xfrm>
        </p:spPr>
        <p:txBody>
          <a:bodyPr>
            <a:normAutofit fontScale="90000"/>
          </a:bodyPr>
          <a:lstStyle/>
          <a:p>
            <a:r>
              <a:rPr lang="en-US" b="1" dirty="0">
                <a:solidFill>
                  <a:schemeClr val="tx1"/>
                </a:solidFill>
              </a:rPr>
              <a:t>Array Math</a:t>
            </a:r>
            <a:br>
              <a:rPr lang="en-US" b="1" dirty="0">
                <a:solidFill>
                  <a:schemeClr val="tx1"/>
                </a:solidFill>
              </a:rPr>
            </a:br>
            <a:br>
              <a:rPr lang="en-US" sz="1400" b="1" dirty="0">
                <a:solidFill>
                  <a:schemeClr val="tx1"/>
                </a:solidFill>
              </a:rPr>
            </a:br>
            <a:r>
              <a:rPr lang="en-US" sz="1400" b="1" dirty="0">
                <a:solidFill>
                  <a:schemeClr val="tx1"/>
                </a:solidFill>
              </a:rPr>
              <a:t>The </a:t>
            </a:r>
            <a:r>
              <a:rPr lang="en-US" sz="1400" dirty="0">
                <a:solidFill>
                  <a:schemeClr val="tx1"/>
                </a:solidFill>
              </a:rPr>
              <a:t>basic mathematical function operate element wise on arrays, and are available both as operator overloads and as function in the numpy module:</a:t>
            </a:r>
            <a:br>
              <a:rPr lang="en-US" sz="1400" dirty="0">
                <a:solidFill>
                  <a:schemeClr val="tx1"/>
                </a:solidFill>
              </a:rPr>
            </a:br>
            <a:br>
              <a:rPr lang="en-US" sz="1400" dirty="0">
                <a:solidFill>
                  <a:schemeClr val="tx1"/>
                </a:solidFill>
              </a:rPr>
            </a:br>
            <a:r>
              <a:rPr lang="en-US" sz="1800" b="1" dirty="0">
                <a:solidFill>
                  <a:schemeClr val="tx1"/>
                </a:solidFill>
              </a:rPr>
              <a:t>Example:</a:t>
            </a:r>
            <a:br>
              <a:rPr lang="en-US" sz="1800" b="1" dirty="0">
                <a:solidFill>
                  <a:schemeClr val="tx1"/>
                </a:solidFill>
              </a:rPr>
            </a:br>
            <a:r>
              <a:rPr lang="en-US" sz="1800" b="1"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x = np.array([ [1,2],[3,4] ], dtype=int)</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y = np.array([ [5,6],[7,8] ], dtype=int)</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#Element Sum of array which also produce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 Sum of x and y are : \n’, x + 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 sum of x and y by using add(x, y) is: \n’, np.add(x, 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#Elementwise difference; both produce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print(‘Substraction of x and y are :\n ‘, x – 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 Substration of x and y by using substract(x, y) is: \n’, np.substract(x, 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#Elementwise produce; both produce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print(‘Multiply of x and y are :\n ‘, x * 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print(‘Multiply of x and y by using multiply(x, y) is: \n’, np.multiply(x, 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#Elementwise division; both produce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print(‘Division of x and y are :\n ‘, x \ 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print(‘Division of x and y by using divide(x, y) is: \n’, np.divide(x, y)</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#Elementwise square root; both produce the array</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print(‘Square root of x and y using sqrt(x) is: \n’, np.sqrt(x))</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t>
            </a:r>
            <a:br>
              <a:rPr lang="en-US" sz="1400" dirty="0">
                <a:solidFill>
                  <a:schemeClr val="tx1"/>
                </a:solidFill>
                <a:latin typeface="SimSun-ExtB" panose="02010609060101010101" pitchFamily="49" charset="-122"/>
                <a:ea typeface="SimSun-ExtB" panose="02010609060101010101" pitchFamily="49" charset="-122"/>
              </a:rPr>
            </a:br>
            <a:r>
              <a:rPr lang="en-US" sz="1400" dirty="0">
                <a:solidFill>
                  <a:schemeClr val="tx1"/>
                </a:solidFill>
                <a:latin typeface="SimSun-ExtB" panose="02010609060101010101" pitchFamily="49" charset="-122"/>
                <a:ea typeface="SimSun-ExtB" panose="02010609060101010101" pitchFamily="49" charset="-122"/>
              </a:rPr>
              <a:t>   </a:t>
            </a:r>
            <a:endParaRPr lang="hi-IN" b="1" dirty="0">
              <a:solidFill>
                <a:schemeClr val="tx1"/>
              </a:solidFill>
            </a:endParaRPr>
          </a:p>
        </p:txBody>
      </p:sp>
    </p:spTree>
    <p:extLst>
      <p:ext uri="{BB962C8B-B14F-4D97-AF65-F5344CB8AC3E}">
        <p14:creationId xmlns:p14="http://schemas.microsoft.com/office/powerpoint/2010/main" val="33663236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A5AA-9051-411B-AFA5-9A602DD0DD3E}"/>
              </a:ext>
            </a:extLst>
          </p:cNvPr>
          <p:cNvSpPr>
            <a:spLocks noGrp="1"/>
          </p:cNvSpPr>
          <p:nvPr>
            <p:ph type="title"/>
          </p:nvPr>
        </p:nvSpPr>
        <p:spPr/>
        <p:txBody>
          <a:bodyPr>
            <a:normAutofit/>
          </a:bodyPr>
          <a:lstStyle/>
          <a:p>
            <a:pPr algn="l"/>
            <a:r>
              <a:rPr lang="en-US" sz="4400" b="1" dirty="0">
                <a:solidFill>
                  <a:srgbClr val="00B0F0"/>
                </a:solidFill>
              </a:rPr>
              <a:t>How do install NumPy</a:t>
            </a:r>
            <a:endParaRPr lang="hi-IN" sz="4400" b="1" dirty="0">
              <a:solidFill>
                <a:srgbClr val="00B0F0"/>
              </a:solidFill>
            </a:endParaRPr>
          </a:p>
        </p:txBody>
      </p:sp>
      <p:sp>
        <p:nvSpPr>
          <p:cNvPr id="3" name="Subtitle 2">
            <a:extLst>
              <a:ext uri="{FF2B5EF4-FFF2-40B4-BE49-F238E27FC236}">
                <a16:creationId xmlns:a16="http://schemas.microsoft.com/office/drawing/2014/main" id="{9E5A6A9B-0C74-47B2-AE91-005ECE4AC187}"/>
              </a:ext>
            </a:extLst>
          </p:cNvPr>
          <p:cNvSpPr>
            <a:spLocks noGrp="1"/>
          </p:cNvSpPr>
          <p:nvPr>
            <p:ph type="subTitle" idx="4294967295"/>
          </p:nvPr>
        </p:nvSpPr>
        <p:spPr>
          <a:xfrm>
            <a:off x="450572" y="1930400"/>
            <a:ext cx="11741427" cy="4927600"/>
          </a:xfrm>
        </p:spPr>
        <p:txBody>
          <a:bodyPr>
            <a:normAutofit/>
          </a:bodyPr>
          <a:lstStyle/>
          <a:p>
            <a:pPr algn="ctr"/>
            <a:r>
              <a:rPr lang="en-US" sz="2400" dirty="0">
                <a:solidFill>
                  <a:schemeClr val="tx1"/>
                </a:solidFill>
                <a:latin typeface="Arial Black" panose="020B0A04020102020204" pitchFamily="34" charset="0"/>
              </a:rPr>
              <a:t>Step-1  </a:t>
            </a:r>
            <a:r>
              <a:rPr lang="en-US" sz="2400" dirty="0">
                <a:solidFill>
                  <a:schemeClr val="accent4"/>
                </a:solidFill>
                <a:latin typeface="Arial Black" panose="020B0A04020102020204" pitchFamily="34" charset="0"/>
              </a:rPr>
              <a:t>          </a:t>
            </a:r>
            <a:r>
              <a:rPr lang="en-US" sz="2400" dirty="0">
                <a:solidFill>
                  <a:schemeClr val="accent4"/>
                </a:solidFill>
              </a:rPr>
              <a:t>To install Python NumPy, go to your command prompt and type “pip install NumPy”.</a:t>
            </a:r>
          </a:p>
          <a:p>
            <a:pPr marL="0" indent="0" algn="ctr">
              <a:buNone/>
            </a:pPr>
            <a:endParaRPr lang="en-US" sz="2400" dirty="0">
              <a:solidFill>
                <a:schemeClr val="accent4"/>
              </a:solidFill>
            </a:endParaRPr>
          </a:p>
          <a:p>
            <a:pPr algn="ctr"/>
            <a:r>
              <a:rPr lang="en-US" sz="2400" b="1" dirty="0">
                <a:solidFill>
                  <a:schemeClr val="tx1"/>
                </a:solidFill>
              </a:rPr>
              <a:t>Step-2   </a:t>
            </a:r>
            <a:r>
              <a:rPr lang="en-US" sz="2400" b="1" dirty="0">
                <a:solidFill>
                  <a:schemeClr val="accent4"/>
                </a:solidFill>
              </a:rPr>
              <a:t>         After installation Check NumPy Working or not, for this go to Python’s command prompt  and type “ Import NumPy”. If not installed properly raises an Error message otherwise it will show command prompt.</a:t>
            </a:r>
          </a:p>
          <a:p>
            <a:pPr algn="ctr"/>
            <a:endParaRPr lang="en-US" sz="2400" b="1" dirty="0">
              <a:solidFill>
                <a:schemeClr val="accent4"/>
              </a:solidFill>
            </a:endParaRPr>
          </a:p>
          <a:p>
            <a:pPr algn="ctr"/>
            <a:r>
              <a:rPr lang="en-US" sz="2400" b="1" dirty="0">
                <a:solidFill>
                  <a:schemeClr val="tx1"/>
                </a:solidFill>
              </a:rPr>
              <a:t>Step-3         </a:t>
            </a:r>
            <a:r>
              <a:rPr lang="en-US" sz="2400" b="1" dirty="0">
                <a:solidFill>
                  <a:schemeClr val="accent4"/>
                </a:solidFill>
              </a:rPr>
              <a:t> Once the installation is completed , go to your IDE and simply import it by typing “Import NumPy as np”.</a:t>
            </a:r>
          </a:p>
          <a:p>
            <a:pPr marL="0" indent="0">
              <a:buNone/>
            </a:pPr>
            <a:endParaRPr lang="hi-IN" b="1" dirty="0"/>
          </a:p>
        </p:txBody>
      </p:sp>
    </p:spTree>
    <p:extLst>
      <p:ext uri="{BB962C8B-B14F-4D97-AF65-F5344CB8AC3E}">
        <p14:creationId xmlns:p14="http://schemas.microsoft.com/office/powerpoint/2010/main" val="21518981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9A41-5903-4E04-AE77-771B3CBBC76F}"/>
              </a:ext>
            </a:extLst>
          </p:cNvPr>
          <p:cNvSpPr>
            <a:spLocks noGrp="1"/>
          </p:cNvSpPr>
          <p:nvPr>
            <p:ph type="title"/>
          </p:nvPr>
        </p:nvSpPr>
        <p:spPr>
          <a:xfrm>
            <a:off x="677334" y="609600"/>
            <a:ext cx="8596668" cy="6248400"/>
          </a:xfrm>
        </p:spPr>
        <p:txBody>
          <a:bodyPr>
            <a:normAutofit fontScale="90000"/>
          </a:bodyPr>
          <a:lstStyle/>
          <a:p>
            <a:r>
              <a:rPr lang="en-US" sz="2400" b="1" dirty="0">
                <a:solidFill>
                  <a:schemeClr val="tx1"/>
                </a:solidFill>
              </a:rPr>
              <a:t>Output:</a:t>
            </a:r>
            <a:br>
              <a:rPr lang="en-US" sz="2400" b="1" dirty="0">
                <a:solidFill>
                  <a:schemeClr val="tx1"/>
                </a:solidFill>
              </a:rPr>
            </a:br>
            <a:r>
              <a:rPr lang="en-US" sz="2400" b="1" dirty="0">
                <a:solidFill>
                  <a:schemeClr val="tx1"/>
                </a:solidFill>
              </a:rPr>
              <a:t>  </a:t>
            </a:r>
            <a:br>
              <a:rPr lang="en-US" sz="2400" b="1" dirty="0">
                <a:solidFill>
                  <a:schemeClr val="tx1"/>
                </a:solidFill>
              </a:rPr>
            </a:br>
            <a:r>
              <a:rPr lang="en-US" sz="2200" b="1" dirty="0">
                <a:solidFill>
                  <a:schemeClr val="tx1"/>
                </a:solidFill>
              </a:rPr>
              <a:t>      </a:t>
            </a:r>
            <a:r>
              <a:rPr lang="en-US" sz="1800" b="1" dirty="0">
                <a:solidFill>
                  <a:schemeClr val="tx1"/>
                </a:solidFill>
                <a:latin typeface="SimSun-ExtB" panose="02010609060101010101" pitchFamily="49" charset="-122"/>
                <a:ea typeface="SimSun-ExtB" panose="02010609060101010101" pitchFamily="49" charset="-122"/>
              </a:rPr>
              <a:t>S</a:t>
            </a:r>
            <a:r>
              <a:rPr lang="en-US" sz="1800" dirty="0">
                <a:solidFill>
                  <a:schemeClr val="tx1"/>
                </a:solidFill>
                <a:latin typeface="SimSun-ExtB" panose="02010609060101010101" pitchFamily="49" charset="-122"/>
                <a:ea typeface="SimSun-ExtB" panose="02010609060101010101" pitchFamily="49" charset="-122"/>
              </a:rPr>
              <a:t>um of x and y are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[6 8]</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[10 12]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Sum of x and y by using add(x,y)is:</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[6 8]</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[10 12]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Substraction of x and y are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[-4 -4]</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[-4 -4]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Multiply of x and y are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[5 12]</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[21 32]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Multiply of x and y by using multiply(x,y)is:</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[5 12]</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[21 32]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Division of x and y are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[0.2        0.333333330]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[0.42857143 0.5       ]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Square root of x and y by using sqrt(x) is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[1.       1.41421356]</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[1.73205081 2.      ] ]</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a:t>
            </a:r>
            <a:endParaRPr lang="hi-IN" sz="2400" b="1" dirty="0">
              <a:solidFill>
                <a:schemeClr val="tx1"/>
              </a:solidFill>
            </a:endParaRPr>
          </a:p>
        </p:txBody>
      </p:sp>
    </p:spTree>
    <p:extLst>
      <p:ext uri="{BB962C8B-B14F-4D97-AF65-F5344CB8AC3E}">
        <p14:creationId xmlns:p14="http://schemas.microsoft.com/office/powerpoint/2010/main" val="5948720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E012-A663-4C53-9BE9-AA6FA9F5F5D3}"/>
              </a:ext>
            </a:extLst>
          </p:cNvPr>
          <p:cNvSpPr>
            <a:spLocks noGrp="1"/>
          </p:cNvSpPr>
          <p:nvPr>
            <p:ph type="title"/>
          </p:nvPr>
        </p:nvSpPr>
        <p:spPr>
          <a:xfrm>
            <a:off x="677334" y="609600"/>
            <a:ext cx="11514666" cy="6248400"/>
          </a:xfrm>
        </p:spPr>
        <p:txBody>
          <a:bodyPr>
            <a:normAutofit/>
          </a:bodyPr>
          <a:lstStyle/>
          <a:p>
            <a:r>
              <a:rPr lang="en-US" sz="1800" b="1" dirty="0">
                <a:solidFill>
                  <a:schemeClr val="tx1"/>
                </a:solidFill>
              </a:rPr>
              <a:t>Numpy provides many useful functions for performing computations on arrays in which sum is the most useful which is given below: </a:t>
            </a:r>
            <a:br>
              <a:rPr lang="en-US" sz="1800" b="1" dirty="0">
                <a:solidFill>
                  <a:schemeClr val="tx1"/>
                </a:solidFill>
              </a:rPr>
            </a:br>
            <a:br>
              <a:rPr lang="en-US" sz="1800" b="1" dirty="0">
                <a:solidFill>
                  <a:schemeClr val="tx1"/>
                </a:solidFill>
              </a:rPr>
            </a:br>
            <a:r>
              <a:rPr lang="en-US" sz="1800" b="1" dirty="0">
                <a:solidFill>
                  <a:schemeClr val="tx1"/>
                </a:solidFill>
              </a:rPr>
              <a:t> Example:</a:t>
            </a:r>
            <a:br>
              <a:rPr lang="en-US" sz="1800" b="1" dirty="0">
                <a:solidFill>
                  <a:schemeClr val="tx1"/>
                </a:solidFill>
              </a:rPr>
            </a:br>
            <a:br>
              <a:rPr lang="en-US" sz="1800" b="1" dirty="0">
                <a:solidFill>
                  <a:schemeClr val="tx1"/>
                </a:solidFill>
              </a:rPr>
            </a:br>
            <a:r>
              <a:rPr lang="en-US" sz="2400" b="1" dirty="0">
                <a:solidFill>
                  <a:schemeClr val="tx1"/>
                </a:solidFill>
              </a:rPr>
              <a:t>       </a:t>
            </a:r>
            <a:r>
              <a:rPr lang="en-US" sz="1800" dirty="0">
                <a:solidFill>
                  <a:schemeClr val="tx1"/>
                </a:solidFill>
                <a:latin typeface="SimSun-ExtB" panose="02010609060101010101" pitchFamily="49" charset="-122"/>
                <a:ea typeface="SimSun-ExtB" panose="02010609060101010101" pitchFamily="49" charset="-122"/>
              </a:rPr>
              <a:t>import numpy as np</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x = np.array([ [1,2],[3,4] ])</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Here we compute the sum of all elements</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print(np.sum(x))      #It print “10” as output</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Here we compute sum of each column;</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print(np.sum(x, axis=0))   #It gives “[4,6]” as output</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 Here we are compute sum of each row;</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print (np.sum(x, axis=1))  #It prints “[3 7]” as output</a:t>
            </a: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b="1" dirty="0">
                <a:solidFill>
                  <a:schemeClr val="tx1"/>
                </a:solidFill>
                <a:latin typeface="+mn-lt"/>
                <a:ea typeface="SimSun-ExtB" panose="02010609060101010101" pitchFamily="49" charset="-122"/>
              </a:rPr>
              <a:t>Output:</a:t>
            </a:r>
            <a:br>
              <a:rPr lang="en-US" sz="1800" b="1" dirty="0">
                <a:solidFill>
                  <a:schemeClr val="tx1"/>
                </a:solidFill>
                <a:latin typeface="+mn-lt"/>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10</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[4 6]</a:t>
            </a:r>
            <a:br>
              <a:rPr lang="en-US" sz="1800" dirty="0">
                <a:solidFill>
                  <a:schemeClr val="tx1"/>
                </a:solidFill>
                <a:latin typeface="SimSun-ExtB" panose="02010609060101010101" pitchFamily="49" charset="-122"/>
                <a:ea typeface="SimSun-ExtB" panose="02010609060101010101" pitchFamily="49" charset="-122"/>
              </a:rPr>
            </a:br>
            <a:r>
              <a:rPr lang="en-US" sz="1800" dirty="0">
                <a:solidFill>
                  <a:schemeClr val="tx1"/>
                </a:solidFill>
                <a:latin typeface="SimSun-ExtB" panose="02010609060101010101" pitchFamily="49" charset="-122"/>
                <a:ea typeface="SimSun-ExtB" panose="02010609060101010101" pitchFamily="49" charset="-122"/>
              </a:rPr>
              <a:t>     [3 7] </a:t>
            </a:r>
            <a:endParaRPr lang="hi-IN" sz="1800" b="1" dirty="0">
              <a:solidFill>
                <a:schemeClr val="tx1"/>
              </a:solidFill>
            </a:endParaRPr>
          </a:p>
        </p:txBody>
      </p:sp>
    </p:spTree>
    <p:extLst>
      <p:ext uri="{BB962C8B-B14F-4D97-AF65-F5344CB8AC3E}">
        <p14:creationId xmlns:p14="http://schemas.microsoft.com/office/powerpoint/2010/main" val="28652423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DF16-2325-4737-A0AF-43A62DBCC9EC}"/>
              </a:ext>
            </a:extLst>
          </p:cNvPr>
          <p:cNvSpPr>
            <a:spLocks noGrp="1"/>
          </p:cNvSpPr>
          <p:nvPr>
            <p:ph type="title"/>
          </p:nvPr>
        </p:nvSpPr>
        <p:spPr>
          <a:xfrm>
            <a:off x="677334" y="609600"/>
            <a:ext cx="11514666" cy="6248400"/>
          </a:xfrm>
        </p:spPr>
        <p:txBody>
          <a:bodyPr>
            <a:normAutofit fontScale="90000"/>
          </a:bodyPr>
          <a:lstStyle/>
          <a:p>
            <a:r>
              <a:rPr lang="en-US" sz="1800" dirty="0">
                <a:solidFill>
                  <a:schemeClr val="accent4"/>
                </a:solidFill>
              </a:rPr>
              <a:t>Apart from computing mathematical functions using arrays, we frequently need to re- shape or otherwise manipulate data in arrays. The simplest example of this type of operation is transposing a matrix. For transposing a matrix we simply use the T attribute of an array object. Here we see the example:</a:t>
            </a:r>
            <a:br>
              <a:rPr lang="en-US" sz="1800" dirty="0">
                <a:solidFill>
                  <a:schemeClr val="accent4"/>
                </a:solidFill>
              </a:rPr>
            </a:br>
            <a:br>
              <a:rPr lang="en-US" sz="1800" dirty="0">
                <a:solidFill>
                  <a:schemeClr val="accent4"/>
                </a:solidFill>
              </a:rPr>
            </a:br>
            <a:r>
              <a:rPr lang="en-US" sz="2000" b="1" dirty="0">
                <a:solidFill>
                  <a:schemeClr val="tx1"/>
                </a:solidFill>
                <a:latin typeface="+mn-lt"/>
              </a:rPr>
              <a:t>Example 1:</a:t>
            </a:r>
            <a:r>
              <a:rPr lang="en-US" sz="1800" dirty="0">
                <a:solidFill>
                  <a:schemeClr val="accent4"/>
                </a:solidFill>
              </a:rPr>
              <a:t>   Program to find the transpose of a matrix.</a:t>
            </a:r>
            <a:br>
              <a:rPr lang="en-US" sz="1800" dirty="0">
                <a:solidFill>
                  <a:schemeClr val="accent4"/>
                </a:solidFill>
              </a:rPr>
            </a:br>
            <a:r>
              <a:rPr lang="en-US" sz="1800" dirty="0">
                <a:solidFill>
                  <a:schemeClr val="tx1"/>
                </a:solidFill>
              </a:rPr>
              <a:t>   </a:t>
            </a:r>
            <a:br>
              <a:rPr lang="en-US" sz="1800" dirty="0">
                <a:solidFill>
                  <a:schemeClr val="tx1"/>
                </a:solidFill>
              </a:rPr>
            </a:br>
            <a:br>
              <a:rPr lang="en-US" sz="1800" dirty="0">
                <a:solidFill>
                  <a:schemeClr val="tx1"/>
                </a:solidFill>
              </a:rPr>
            </a:br>
            <a:r>
              <a:rPr lang="en-US" sz="1600" dirty="0">
                <a:solidFill>
                  <a:schemeClr val="tx1"/>
                </a:solidFill>
              </a:rPr>
              <a:t>        </a:t>
            </a:r>
            <a:r>
              <a:rPr lang="en-US" sz="1600" dirty="0">
                <a:solidFill>
                  <a:schemeClr val="tx1"/>
                </a:solidFill>
                <a:latin typeface="SimSun-ExtB" panose="02010609060101010101" pitchFamily="49" charset="-122"/>
                <a:ea typeface="SimSun-ExtB" panose="02010609060101010101" pitchFamily="49" charset="-122"/>
              </a:rPr>
              <a:t>Import numpy as np</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ax =np.array([ [1,2], [3,4]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print(“The Matrix ax is :\n’, ax)</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print(“The Transpose of matrix as is ; \n”, ax.T)</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#Taking the transpose of rank 1 matrix does nothing:</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bx =np.array([ [1,2,3,4])</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print(“The Matrix ax is :\n’, bx)</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print(“The Transpose of matrix as is ; \n”, bx.T)</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2200" b="1" dirty="0">
                <a:solidFill>
                  <a:schemeClr val="tx1"/>
                </a:solidFill>
                <a:latin typeface="+mn-lt"/>
                <a:ea typeface="SimSun-ExtB" panose="02010609060101010101" pitchFamily="49" charset="-122"/>
              </a:rPr>
              <a:t>Output:</a:t>
            </a:r>
            <a:br>
              <a:rPr lang="en-US" sz="1600" dirty="0">
                <a:solidFill>
                  <a:schemeClr val="tx1"/>
                </a:solidFill>
                <a:latin typeface="SimSun-ExtB" panose="02010609060101010101" pitchFamily="49" charset="-122"/>
                <a:ea typeface="SimSun-ExtB" panose="02010609060101010101" pitchFamily="49" charset="-122"/>
              </a:rPr>
            </a:b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The matrix ax is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[1 2]</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[3 4]</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The Transpose of matrix ax is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 [1 3]</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[2 4]</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The Transpose of matrix bx is :</a:t>
            </a:r>
            <a:br>
              <a:rPr lang="en-US" sz="1600" dirty="0">
                <a:solidFill>
                  <a:schemeClr val="tx1"/>
                </a:solidFill>
                <a:latin typeface="SimSun-ExtB" panose="02010609060101010101" pitchFamily="49" charset="-122"/>
                <a:ea typeface="SimSun-ExtB" panose="02010609060101010101" pitchFamily="49" charset="-122"/>
              </a:rPr>
            </a:br>
            <a:r>
              <a:rPr lang="en-US" sz="1600" dirty="0">
                <a:solidFill>
                  <a:schemeClr val="tx1"/>
                </a:solidFill>
                <a:latin typeface="SimSun-ExtB" panose="02010609060101010101" pitchFamily="49" charset="-122"/>
                <a:ea typeface="SimSun-ExtB" panose="02010609060101010101" pitchFamily="49" charset="-122"/>
              </a:rPr>
              <a:t>    [1 2 3 4]</a:t>
            </a:r>
            <a:br>
              <a:rPr lang="en-US" sz="2200" dirty="0">
                <a:solidFill>
                  <a:schemeClr val="tx1"/>
                </a:solidFill>
                <a:latin typeface="SimSun-ExtB" panose="02010609060101010101" pitchFamily="49" charset="-122"/>
                <a:ea typeface="SimSun-ExtB" panose="02010609060101010101" pitchFamily="49" charset="-122"/>
              </a:rPr>
            </a:br>
            <a:endParaRPr lang="hi-IN" sz="1800" dirty="0">
              <a:solidFill>
                <a:schemeClr val="tx1"/>
              </a:solidFill>
            </a:endParaRPr>
          </a:p>
        </p:txBody>
      </p:sp>
    </p:spTree>
    <p:extLst>
      <p:ext uri="{BB962C8B-B14F-4D97-AF65-F5344CB8AC3E}">
        <p14:creationId xmlns:p14="http://schemas.microsoft.com/office/powerpoint/2010/main" val="2787092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FD25-0B8F-4C49-897B-432E7FC28A14}"/>
              </a:ext>
            </a:extLst>
          </p:cNvPr>
          <p:cNvSpPr>
            <a:spLocks noGrp="1"/>
          </p:cNvSpPr>
          <p:nvPr>
            <p:ph type="title"/>
          </p:nvPr>
        </p:nvSpPr>
        <p:spPr/>
        <p:txBody>
          <a:bodyPr/>
          <a:lstStyle/>
          <a:p>
            <a:r>
              <a:rPr lang="en-US" b="1" dirty="0">
                <a:solidFill>
                  <a:srgbClr val="00B0F0"/>
                </a:solidFill>
              </a:rPr>
              <a:t>Comparison between Core Python and NumPy-</a:t>
            </a:r>
            <a:endParaRPr lang="hi-IN" b="1" dirty="0">
              <a:solidFill>
                <a:srgbClr val="00B0F0"/>
              </a:solidFill>
            </a:endParaRPr>
          </a:p>
        </p:txBody>
      </p:sp>
      <p:sp>
        <p:nvSpPr>
          <p:cNvPr id="3" name="Text Placeholder 2">
            <a:extLst>
              <a:ext uri="{FF2B5EF4-FFF2-40B4-BE49-F238E27FC236}">
                <a16:creationId xmlns:a16="http://schemas.microsoft.com/office/drawing/2014/main" id="{632FACFE-7546-461A-998B-25E99C2A62F6}"/>
              </a:ext>
            </a:extLst>
          </p:cNvPr>
          <p:cNvSpPr>
            <a:spLocks noGrp="1"/>
          </p:cNvSpPr>
          <p:nvPr>
            <p:ph type="body" idx="1"/>
          </p:nvPr>
        </p:nvSpPr>
        <p:spPr>
          <a:xfrm>
            <a:off x="675745" y="2033317"/>
            <a:ext cx="4185623" cy="576262"/>
          </a:xfrm>
        </p:spPr>
        <p:txBody>
          <a:bodyPr/>
          <a:lstStyle/>
          <a:p>
            <a:r>
              <a:rPr lang="en-US" b="1" dirty="0"/>
              <a:t>Advantages of Core Python</a:t>
            </a:r>
            <a:endParaRPr lang="hi-IN" b="1" dirty="0"/>
          </a:p>
        </p:txBody>
      </p:sp>
      <p:sp>
        <p:nvSpPr>
          <p:cNvPr id="4" name="Content Placeholder 3">
            <a:extLst>
              <a:ext uri="{FF2B5EF4-FFF2-40B4-BE49-F238E27FC236}">
                <a16:creationId xmlns:a16="http://schemas.microsoft.com/office/drawing/2014/main" id="{082CC8F4-7AA6-4EFA-B880-E558DAE65FBE}"/>
              </a:ext>
            </a:extLst>
          </p:cNvPr>
          <p:cNvSpPr>
            <a:spLocks noGrp="1"/>
          </p:cNvSpPr>
          <p:nvPr>
            <p:ph sz="half" idx="2"/>
          </p:nvPr>
        </p:nvSpPr>
        <p:spPr/>
        <p:txBody>
          <a:bodyPr>
            <a:normAutofit/>
          </a:bodyPr>
          <a:lstStyle/>
          <a:p>
            <a:pPr>
              <a:buFont typeface="Wingdings" panose="05000000000000000000" pitchFamily="2" charset="2"/>
              <a:buChar char="Ø"/>
            </a:pPr>
            <a:r>
              <a:rPr lang="en-US" sz="2400" dirty="0">
                <a:solidFill>
                  <a:schemeClr val="accent4"/>
                </a:solidFill>
              </a:rPr>
              <a:t>High-level number objects: integers, floating point.</a:t>
            </a:r>
          </a:p>
          <a:p>
            <a:pPr>
              <a:buFont typeface="Wingdings" panose="05000000000000000000" pitchFamily="2" charset="2"/>
              <a:buChar char="Ø"/>
            </a:pPr>
            <a:r>
              <a:rPr lang="en-US" sz="2400" dirty="0">
                <a:solidFill>
                  <a:schemeClr val="accent4"/>
                </a:solidFill>
              </a:rPr>
              <a:t>Containers: lists with cheap insertion and append methods, dictionaries with fast lookup.</a:t>
            </a:r>
            <a:endParaRPr lang="hi-IN" sz="2400" dirty="0">
              <a:solidFill>
                <a:schemeClr val="accent4"/>
              </a:solidFill>
            </a:endParaRPr>
          </a:p>
        </p:txBody>
      </p:sp>
      <p:sp>
        <p:nvSpPr>
          <p:cNvPr id="5" name="Text Placeholder 4">
            <a:extLst>
              <a:ext uri="{FF2B5EF4-FFF2-40B4-BE49-F238E27FC236}">
                <a16:creationId xmlns:a16="http://schemas.microsoft.com/office/drawing/2014/main" id="{CB265FFF-8E18-4EC5-9E54-AFDC58877B39}"/>
              </a:ext>
            </a:extLst>
          </p:cNvPr>
          <p:cNvSpPr>
            <a:spLocks noGrp="1"/>
          </p:cNvSpPr>
          <p:nvPr>
            <p:ph type="body" sz="quarter" idx="3"/>
          </p:nvPr>
        </p:nvSpPr>
        <p:spPr>
          <a:xfrm>
            <a:off x="5088383" y="2160983"/>
            <a:ext cx="4185618" cy="576262"/>
          </a:xfrm>
        </p:spPr>
        <p:txBody>
          <a:bodyPr/>
          <a:lstStyle/>
          <a:p>
            <a:r>
              <a:rPr lang="en-US" b="1" dirty="0"/>
              <a:t>Disadvantages of using NumPy with Python</a:t>
            </a:r>
            <a:endParaRPr lang="hi-IN" b="1" dirty="0"/>
          </a:p>
        </p:txBody>
      </p:sp>
      <p:sp>
        <p:nvSpPr>
          <p:cNvPr id="6" name="Content Placeholder 5">
            <a:extLst>
              <a:ext uri="{FF2B5EF4-FFF2-40B4-BE49-F238E27FC236}">
                <a16:creationId xmlns:a16="http://schemas.microsoft.com/office/drawing/2014/main" id="{BBA187F0-F13A-4955-8BE3-938291004926}"/>
              </a:ext>
            </a:extLst>
          </p:cNvPr>
          <p:cNvSpPr>
            <a:spLocks noGrp="1"/>
          </p:cNvSpPr>
          <p:nvPr>
            <p:ph sz="quarter" idx="4"/>
          </p:nvPr>
        </p:nvSpPr>
        <p:spPr/>
        <p:txBody>
          <a:bodyPr/>
          <a:lstStyle/>
          <a:p>
            <a:pPr>
              <a:buFont typeface="Wingdings" panose="05000000000000000000" pitchFamily="2" charset="2"/>
              <a:buChar char="Ø"/>
            </a:pPr>
            <a:r>
              <a:rPr lang="en-US" sz="2400" dirty="0">
                <a:solidFill>
                  <a:schemeClr val="accent4"/>
                </a:solidFill>
              </a:rPr>
              <a:t>Array oriented computing.</a:t>
            </a:r>
          </a:p>
          <a:p>
            <a:pPr>
              <a:buFont typeface="Wingdings" panose="05000000000000000000" pitchFamily="2" charset="2"/>
              <a:buChar char="Ø"/>
            </a:pPr>
            <a:r>
              <a:rPr lang="en-US" sz="2400" dirty="0">
                <a:solidFill>
                  <a:schemeClr val="accent4"/>
                </a:solidFill>
              </a:rPr>
              <a:t>Efficiently implemented multi-dimensional arrays.</a:t>
            </a:r>
          </a:p>
          <a:p>
            <a:pPr>
              <a:buFont typeface="Wingdings" panose="05000000000000000000" pitchFamily="2" charset="2"/>
              <a:buChar char="Ø"/>
            </a:pPr>
            <a:r>
              <a:rPr lang="en-US" sz="2400" dirty="0">
                <a:solidFill>
                  <a:schemeClr val="accent4"/>
                </a:solidFill>
              </a:rPr>
              <a:t>Designed for scientific computation.</a:t>
            </a:r>
          </a:p>
          <a:p>
            <a:endParaRPr lang="hi-IN" dirty="0"/>
          </a:p>
        </p:txBody>
      </p:sp>
      <p:cxnSp>
        <p:nvCxnSpPr>
          <p:cNvPr id="8" name="Straight Connector 7">
            <a:extLst>
              <a:ext uri="{FF2B5EF4-FFF2-40B4-BE49-F238E27FC236}">
                <a16:creationId xmlns:a16="http://schemas.microsoft.com/office/drawing/2014/main" id="{FFFF93C3-D967-4EEC-9006-8948198813A0}"/>
              </a:ext>
            </a:extLst>
          </p:cNvPr>
          <p:cNvCxnSpPr>
            <a:cxnSpLocks/>
          </p:cNvCxnSpPr>
          <p:nvPr/>
        </p:nvCxnSpPr>
        <p:spPr>
          <a:xfrm>
            <a:off x="4735773" y="1760561"/>
            <a:ext cx="0" cy="444917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471471B7-E285-4D4B-8FE6-642A02A5B0A4}"/>
              </a:ext>
            </a:extLst>
          </p:cNvPr>
          <p:cNvCxnSpPr>
            <a:cxnSpLocks/>
          </p:cNvCxnSpPr>
          <p:nvPr/>
        </p:nvCxnSpPr>
        <p:spPr>
          <a:xfrm>
            <a:off x="409433" y="1733266"/>
            <a:ext cx="0" cy="450376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C384293-4B4B-4478-BAB3-FF02D3952DE7}"/>
              </a:ext>
            </a:extLst>
          </p:cNvPr>
          <p:cNvCxnSpPr>
            <a:cxnSpLocks/>
          </p:cNvCxnSpPr>
          <p:nvPr/>
        </p:nvCxnSpPr>
        <p:spPr>
          <a:xfrm>
            <a:off x="9567082" y="1733266"/>
            <a:ext cx="1" cy="450376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139C305-FBD6-444A-A201-C3809F12B09A}"/>
              </a:ext>
            </a:extLst>
          </p:cNvPr>
          <p:cNvCxnSpPr/>
          <p:nvPr/>
        </p:nvCxnSpPr>
        <p:spPr>
          <a:xfrm>
            <a:off x="409433" y="6237027"/>
            <a:ext cx="915764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EC399CD2-528E-4A89-AA01-A6C366FF93E9}"/>
              </a:ext>
            </a:extLst>
          </p:cNvPr>
          <p:cNvCxnSpPr/>
          <p:nvPr/>
        </p:nvCxnSpPr>
        <p:spPr>
          <a:xfrm>
            <a:off x="409433" y="1733266"/>
            <a:ext cx="9157648"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626F0A37-B5EB-47F8-AE2C-C60D369DA50B}"/>
              </a:ext>
            </a:extLst>
          </p:cNvPr>
          <p:cNvCxnSpPr/>
          <p:nvPr/>
        </p:nvCxnSpPr>
        <p:spPr>
          <a:xfrm>
            <a:off x="409433" y="2740102"/>
            <a:ext cx="915764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71051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0B730-55AF-42C8-995E-F9A121010C4E}"/>
              </a:ext>
            </a:extLst>
          </p:cNvPr>
          <p:cNvSpPr>
            <a:spLocks noGrp="1"/>
          </p:cNvSpPr>
          <p:nvPr>
            <p:ph type="title"/>
          </p:nvPr>
        </p:nvSpPr>
        <p:spPr>
          <a:xfrm>
            <a:off x="677334" y="569843"/>
            <a:ext cx="8596668" cy="1320800"/>
          </a:xfrm>
        </p:spPr>
        <p:txBody>
          <a:bodyPr>
            <a:normAutofit/>
          </a:bodyPr>
          <a:lstStyle/>
          <a:p>
            <a:pPr algn="l"/>
            <a:r>
              <a:rPr lang="en-US" sz="4400" b="1" dirty="0">
                <a:solidFill>
                  <a:srgbClr val="00B0F0"/>
                </a:solidFill>
              </a:rPr>
              <a:t>A simple NumPy Example</a:t>
            </a:r>
            <a:endParaRPr lang="hi-IN" sz="4400" b="1" dirty="0">
              <a:solidFill>
                <a:srgbClr val="00B0F0"/>
              </a:solidFill>
            </a:endParaRPr>
          </a:p>
        </p:txBody>
      </p:sp>
      <p:sp>
        <p:nvSpPr>
          <p:cNvPr id="3" name="Subtitle 2">
            <a:extLst>
              <a:ext uri="{FF2B5EF4-FFF2-40B4-BE49-F238E27FC236}">
                <a16:creationId xmlns:a16="http://schemas.microsoft.com/office/drawing/2014/main" id="{B41DE54E-2620-4227-9198-5E49850372A6}"/>
              </a:ext>
            </a:extLst>
          </p:cNvPr>
          <p:cNvSpPr>
            <a:spLocks noGrp="1"/>
          </p:cNvSpPr>
          <p:nvPr>
            <p:ph type="subTitle" idx="4294967295"/>
          </p:nvPr>
        </p:nvSpPr>
        <p:spPr>
          <a:xfrm>
            <a:off x="1091849" y="1930400"/>
            <a:ext cx="7767638" cy="4927600"/>
          </a:xfrm>
        </p:spPr>
        <p:txBody>
          <a:bodyPr>
            <a:normAutofit/>
          </a:bodyPr>
          <a:lstStyle/>
          <a:p>
            <a:pPr marL="0" indent="0" algn="l">
              <a:buNone/>
            </a:pPr>
            <a:r>
              <a:rPr lang="en-US" sz="2400" dirty="0">
                <a:solidFill>
                  <a:schemeClr val="accent4"/>
                </a:solidFill>
              </a:rPr>
              <a:t>For using the NumPy we have to import it first like any other module. So, to import it we have to use import  keyword before NumPy as given below:</a:t>
            </a:r>
          </a:p>
          <a:p>
            <a:pPr algn="ctr"/>
            <a:r>
              <a:rPr lang="en-US" sz="2400" dirty="0">
                <a:latin typeface="SimSun-ExtB" panose="02010609060101010101" pitchFamily="49" charset="-122"/>
                <a:ea typeface="SimSun-ExtB" panose="02010609060101010101" pitchFamily="49" charset="-122"/>
              </a:rPr>
              <a:t>Import NumPy</a:t>
            </a:r>
          </a:p>
          <a:p>
            <a:pPr marL="0" indent="0" algn="l">
              <a:buNone/>
            </a:pPr>
            <a:r>
              <a:rPr lang="en-US" sz="2400" dirty="0">
                <a:solidFill>
                  <a:schemeClr val="accent4"/>
                </a:solidFill>
              </a:rPr>
              <a:t>For renaming NumPy to np we have to use ‘as’ keyword before np as given below:</a:t>
            </a:r>
          </a:p>
          <a:p>
            <a:pPr algn="ctr"/>
            <a:r>
              <a:rPr lang="en-US" sz="2400" dirty="0">
                <a:latin typeface="SimSun-ExtB" panose="02010609060101010101" pitchFamily="49" charset="-122"/>
                <a:ea typeface="SimSun-ExtB" panose="02010609060101010101" pitchFamily="49" charset="-122"/>
              </a:rPr>
              <a:t>Import NumPy as np</a:t>
            </a:r>
          </a:p>
          <a:p>
            <a:pPr algn="l"/>
            <a:endParaRPr lang="en-US" sz="2400" dirty="0"/>
          </a:p>
          <a:p>
            <a:endParaRPr lang="hi-IN" sz="1400" dirty="0"/>
          </a:p>
        </p:txBody>
      </p:sp>
      <p:sp>
        <p:nvSpPr>
          <p:cNvPr id="4" name="Oval 3">
            <a:extLst>
              <a:ext uri="{FF2B5EF4-FFF2-40B4-BE49-F238E27FC236}">
                <a16:creationId xmlns:a16="http://schemas.microsoft.com/office/drawing/2014/main" id="{A2807E9C-D56E-46D2-9FE5-6330E66DB419}"/>
              </a:ext>
            </a:extLst>
          </p:cNvPr>
          <p:cNvSpPr/>
          <p:nvPr/>
        </p:nvSpPr>
        <p:spPr>
          <a:xfrm flipV="1">
            <a:off x="762018" y="2009913"/>
            <a:ext cx="197309" cy="17227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dirty="0"/>
          </a:p>
        </p:txBody>
      </p:sp>
      <p:sp>
        <p:nvSpPr>
          <p:cNvPr id="5" name="Oval 4">
            <a:extLst>
              <a:ext uri="{FF2B5EF4-FFF2-40B4-BE49-F238E27FC236}">
                <a16:creationId xmlns:a16="http://schemas.microsoft.com/office/drawing/2014/main" id="{39953DF4-CFCF-4D57-8D0A-12D2BE71302A}"/>
              </a:ext>
            </a:extLst>
          </p:cNvPr>
          <p:cNvSpPr/>
          <p:nvPr/>
        </p:nvSpPr>
        <p:spPr>
          <a:xfrm>
            <a:off x="677334" y="3763617"/>
            <a:ext cx="197309" cy="17227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i-IN"/>
          </a:p>
        </p:txBody>
      </p:sp>
    </p:spTree>
    <p:extLst>
      <p:ext uri="{BB962C8B-B14F-4D97-AF65-F5344CB8AC3E}">
        <p14:creationId xmlns:p14="http://schemas.microsoft.com/office/powerpoint/2010/main" val="33727784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94ADF-B6CB-4840-81AE-AA3CDB9A0754}"/>
              </a:ext>
            </a:extLst>
          </p:cNvPr>
          <p:cNvSpPr>
            <a:spLocks noGrp="1"/>
          </p:cNvSpPr>
          <p:nvPr>
            <p:ph type="title"/>
          </p:nvPr>
        </p:nvSpPr>
        <p:spPr/>
        <p:txBody>
          <a:bodyPr>
            <a:normAutofit/>
          </a:bodyPr>
          <a:lstStyle/>
          <a:p>
            <a:r>
              <a:rPr lang="en-US" sz="4000" b="1" dirty="0">
                <a:solidFill>
                  <a:srgbClr val="00B0F0"/>
                </a:solidFill>
              </a:rPr>
              <a:t>A simple NumPy Example</a:t>
            </a:r>
            <a:endParaRPr lang="hi-IN" sz="4000" b="1" dirty="0">
              <a:solidFill>
                <a:srgbClr val="00B0F0"/>
              </a:solidFill>
            </a:endParaRPr>
          </a:p>
        </p:txBody>
      </p:sp>
      <p:sp>
        <p:nvSpPr>
          <p:cNvPr id="3" name="Content Placeholder 2">
            <a:extLst>
              <a:ext uri="{FF2B5EF4-FFF2-40B4-BE49-F238E27FC236}">
                <a16:creationId xmlns:a16="http://schemas.microsoft.com/office/drawing/2014/main" id="{333731C9-AB77-4B50-8EFA-C09408602429}"/>
              </a:ext>
            </a:extLst>
          </p:cNvPr>
          <p:cNvSpPr>
            <a:spLocks noGrp="1"/>
          </p:cNvSpPr>
          <p:nvPr>
            <p:ph idx="1"/>
          </p:nvPr>
        </p:nvSpPr>
        <p:spPr>
          <a:xfrm>
            <a:off x="677334" y="2160589"/>
            <a:ext cx="8596668" cy="4465498"/>
          </a:xfrm>
        </p:spPr>
        <p:txBody>
          <a:bodyPr>
            <a:normAutofit fontScale="70000" lnSpcReduction="20000"/>
          </a:bodyPr>
          <a:lstStyle/>
          <a:p>
            <a:r>
              <a:rPr lang="en-US" sz="2300" b="1" dirty="0">
                <a:solidFill>
                  <a:schemeClr val="accent4"/>
                </a:solidFill>
              </a:rPr>
              <a:t>Here we are going to discuss a simple NumPy example which deals with temperatures. Below is the list of temperatures in Celsius:</a:t>
            </a:r>
          </a:p>
          <a:p>
            <a:pPr marL="0" indent="0" algn="ctr">
              <a:buNone/>
            </a:pPr>
            <a:r>
              <a:rPr lang="en-US" sz="2300" dirty="0">
                <a:latin typeface="SimSun-ExtB" panose="02010609060101010101" pitchFamily="49" charset="-122"/>
                <a:ea typeface="SimSun-ExtB" panose="02010609060101010101" pitchFamily="49" charset="-122"/>
              </a:rPr>
              <a:t>Val = [21.2, 22.5, 23.8, 24.3, 25.6, 26.4, 27.7, 21.2, 19.8,  25.4]</a:t>
            </a:r>
          </a:p>
          <a:p>
            <a:r>
              <a:rPr lang="en-US" sz="2300" b="1" dirty="0">
                <a:solidFill>
                  <a:schemeClr val="accent4"/>
                </a:solidFill>
              </a:rPr>
              <a:t>  Now we will turn our list “Val” into a one-dimensional NumPy array:</a:t>
            </a:r>
          </a:p>
          <a:p>
            <a:pPr marL="0" indent="0" algn="ctr">
              <a:buNone/>
            </a:pPr>
            <a:r>
              <a:rPr lang="en-US" sz="2300" dirty="0">
                <a:latin typeface="SimSun-ExtB" panose="02010609060101010101" pitchFamily="49" charset="-122"/>
                <a:ea typeface="SimSun-ExtB" panose="02010609060101010101" pitchFamily="49" charset="-122"/>
              </a:rPr>
              <a:t>C = np.array(val)</a:t>
            </a:r>
          </a:p>
          <a:p>
            <a:pPr marL="0" indent="0" algn="ctr">
              <a:buNone/>
            </a:pPr>
            <a:r>
              <a:rPr lang="en-US" sz="2300" dirty="0">
                <a:latin typeface="SimSun-ExtB" panose="02010609060101010101" pitchFamily="49" charset="-122"/>
                <a:ea typeface="SimSun-ExtB" panose="02010609060101010101" pitchFamily="49" charset="-122"/>
              </a:rPr>
              <a:t>Print(c)</a:t>
            </a:r>
          </a:p>
          <a:p>
            <a:pPr marL="0" indent="0">
              <a:buNone/>
            </a:pPr>
            <a:r>
              <a:rPr lang="en-US" sz="3100" dirty="0">
                <a:latin typeface="Arial Black" panose="020B0A04020102020204" pitchFamily="34" charset="0"/>
              </a:rPr>
              <a:t>Output </a:t>
            </a:r>
            <a:r>
              <a:rPr lang="en-US" sz="2300" dirty="0">
                <a:latin typeface="Arial Black" panose="020B0A04020102020204" pitchFamily="34" charset="0"/>
                <a:ea typeface="SimSun-ExtB" panose="02010609060101010101" pitchFamily="49" charset="-122"/>
              </a:rPr>
              <a:t>:</a:t>
            </a:r>
            <a:r>
              <a:rPr lang="en-US" sz="2300" dirty="0">
                <a:latin typeface="SimSun-ExtB" panose="02010609060101010101" pitchFamily="49" charset="-122"/>
                <a:ea typeface="SimSun-ExtB" panose="02010609060101010101" pitchFamily="49" charset="-122"/>
              </a:rPr>
              <a:t>[21.2, 22.5, 23.8, 24.3, 25.6, 26.4, 27.7, 21.2, 19.8,  25.4]</a:t>
            </a:r>
          </a:p>
          <a:p>
            <a:r>
              <a:rPr lang="en-US" sz="2300" b="1" dirty="0">
                <a:solidFill>
                  <a:schemeClr val="accent4"/>
                </a:solidFill>
                <a:ea typeface="SimSun-ExtB" panose="02010609060101010101" pitchFamily="49" charset="-122"/>
              </a:rPr>
              <a:t> If you want to turn this value into degress Fahrenheit then,it is very easy with the help of numpy array. So,for this we have to do a simple scalar multiplication:</a:t>
            </a:r>
          </a:p>
          <a:p>
            <a:pPr marL="0" indent="0" algn="ctr">
              <a:buNone/>
            </a:pPr>
            <a:r>
              <a:rPr lang="en-US" sz="2300" dirty="0">
                <a:latin typeface="SimSun-ExtB" panose="02010609060101010101" pitchFamily="49" charset="-122"/>
                <a:ea typeface="SimSun-ExtB" panose="02010609060101010101" pitchFamily="49" charset="-122"/>
              </a:rPr>
              <a:t>Print (c * 9/5+32)</a:t>
            </a:r>
          </a:p>
          <a:p>
            <a:pPr marL="0" indent="0">
              <a:buNone/>
            </a:pPr>
            <a:r>
              <a:rPr lang="en-US" sz="3100" b="1" dirty="0">
                <a:latin typeface="Arial Rounded MT Bold" panose="020F0704030504030204" pitchFamily="34" charset="0"/>
                <a:ea typeface="SimSun-ExtB" panose="02010609060101010101" pitchFamily="49" charset="-122"/>
              </a:rPr>
              <a:t>Output </a:t>
            </a:r>
            <a:r>
              <a:rPr lang="en-US" sz="3100" b="1" dirty="0">
                <a:latin typeface="SimSun-ExtB" panose="02010609060101010101" pitchFamily="49" charset="-122"/>
                <a:ea typeface="SimSun-ExtB" panose="02010609060101010101" pitchFamily="49" charset="-122"/>
              </a:rPr>
              <a:t>;</a:t>
            </a:r>
            <a:r>
              <a:rPr lang="en-US" sz="2300" dirty="0">
                <a:latin typeface="SimSun-ExtB" panose="02010609060101010101" pitchFamily="49" charset="-122"/>
                <a:ea typeface="SimSun-ExtB" panose="02010609060101010101" pitchFamily="49" charset="-122"/>
              </a:rPr>
              <a:t>  [70.16 72.5 74.84 75.74 74.08 79.52 81.86 70.16 67.64 77.72]</a:t>
            </a:r>
          </a:p>
          <a:p>
            <a:r>
              <a:rPr lang="en-US" sz="2300" dirty="0">
                <a:latin typeface="Arial Black" panose="020B0A04020102020204" pitchFamily="34" charset="0"/>
                <a:ea typeface="SimSun-ExtB" panose="02010609060101010101" pitchFamily="49" charset="-122"/>
              </a:rPr>
              <a:t> </a:t>
            </a:r>
            <a:r>
              <a:rPr lang="en-US" sz="2300" b="1" dirty="0">
                <a:solidFill>
                  <a:schemeClr val="accent4"/>
                </a:solidFill>
                <a:ea typeface="SimSun-ExtB" panose="02010609060101010101" pitchFamily="49" charset="-122"/>
              </a:rPr>
              <a:t>The array Chas not been changed by this expression:</a:t>
            </a:r>
          </a:p>
          <a:p>
            <a:pPr marL="0" indent="0" algn="ctr">
              <a:buNone/>
            </a:pPr>
            <a:r>
              <a:rPr lang="en-US" sz="2300" dirty="0">
                <a:latin typeface="Arial Rounded MT Bold" panose="020F0704030504030204" pitchFamily="34" charset="0"/>
                <a:ea typeface="SimSun-ExtB" panose="02010609060101010101" pitchFamily="49" charset="-122"/>
              </a:rPr>
              <a:t>Print(c)</a:t>
            </a:r>
          </a:p>
          <a:p>
            <a:pPr marL="0" indent="0">
              <a:buNone/>
            </a:pPr>
            <a:r>
              <a:rPr lang="en-US" sz="3100" b="1" dirty="0">
                <a:latin typeface="Arial Rounded MT Bold" panose="020F0704030504030204" pitchFamily="34" charset="0"/>
                <a:ea typeface="SimSun-ExtB" panose="02010609060101010101" pitchFamily="49" charset="-122"/>
              </a:rPr>
              <a:t>Output </a:t>
            </a:r>
            <a:r>
              <a:rPr lang="en-US" sz="3100" b="1" dirty="0">
                <a:latin typeface="SimSun-ExtB" panose="02010609060101010101" pitchFamily="49" charset="-122"/>
                <a:ea typeface="SimSun-ExtB" panose="02010609060101010101" pitchFamily="49" charset="-122"/>
              </a:rPr>
              <a:t>;  </a:t>
            </a:r>
            <a:r>
              <a:rPr lang="en-US" sz="2300" dirty="0">
                <a:latin typeface="SimSun-ExtB" panose="02010609060101010101" pitchFamily="49" charset="-122"/>
                <a:ea typeface="SimSun-ExtB" panose="02010609060101010101" pitchFamily="49" charset="-122"/>
              </a:rPr>
              <a:t>[70.16 72.5 74.84 75.74 74.08 79.52 81.86 70.16 67.64 77.72]</a:t>
            </a:r>
          </a:p>
          <a:p>
            <a:pPr marL="0" indent="0">
              <a:buNone/>
            </a:pPr>
            <a:endParaRPr lang="hi-IN" dirty="0">
              <a:latin typeface="Arial Rounded MT Bold" panose="020F0704030504030204" pitchFamily="34" charset="0"/>
              <a:ea typeface="SimSun-ExtB" panose="02010609060101010101" pitchFamily="49" charset="-122"/>
            </a:endParaRPr>
          </a:p>
        </p:txBody>
      </p:sp>
    </p:spTree>
    <p:extLst>
      <p:ext uri="{BB962C8B-B14F-4D97-AF65-F5344CB8AC3E}">
        <p14:creationId xmlns:p14="http://schemas.microsoft.com/office/powerpoint/2010/main" val="5248093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250" advClick="0" advTm="1000">
        <p15:prstTrans prst="peelOff"/>
      </p:transition>
    </mc:Choice>
    <mc:Fallback>
      <p:transition advClick="0" advTm="1000">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890</TotalTime>
  <Words>9263</Words>
  <Application>Microsoft Office PowerPoint</Application>
  <PresentationFormat>Widescreen</PresentationFormat>
  <Paragraphs>234</Paragraphs>
  <Slides>62</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62</vt:i4>
      </vt:variant>
    </vt:vector>
  </HeadingPairs>
  <TitlesOfParts>
    <vt:vector size="75" baseType="lpstr">
      <vt:lpstr>SimSun</vt:lpstr>
      <vt:lpstr>SimSun-ExtB</vt:lpstr>
      <vt:lpstr>Adobe Caslon Pro</vt:lpstr>
      <vt:lpstr>Arial</vt:lpstr>
      <vt:lpstr>Arial Black</vt:lpstr>
      <vt:lpstr>Arial Rounded MT Bold</vt:lpstr>
      <vt:lpstr>Arno Pro SmText</vt:lpstr>
      <vt:lpstr>Calibri</vt:lpstr>
      <vt:lpstr>Courier New</vt:lpstr>
      <vt:lpstr>Trebuchet MS</vt:lpstr>
      <vt:lpstr>Wingdings</vt:lpstr>
      <vt:lpstr>Wingdings 3</vt:lpstr>
      <vt:lpstr>Facet</vt:lpstr>
      <vt:lpstr>Introduction To NumPy</vt:lpstr>
      <vt:lpstr>Operations Using NumPy</vt:lpstr>
      <vt:lpstr>SciPy</vt:lpstr>
      <vt:lpstr>Difference between NumPy and SciPy </vt:lpstr>
      <vt:lpstr>NumPy-Environment</vt:lpstr>
      <vt:lpstr>How do install NumPy</vt:lpstr>
      <vt:lpstr>Comparison between Core Python and NumPy-</vt:lpstr>
      <vt:lpstr>A simple NumPy Example</vt:lpstr>
      <vt:lpstr>A simple NumPy Example</vt:lpstr>
      <vt:lpstr>A simple NumPy Example</vt:lpstr>
      <vt:lpstr>Python NumPy Array v/s List</vt:lpstr>
      <vt:lpstr>Python NumPy Array v/s List </vt:lpstr>
      <vt:lpstr>Python NumPy Array v/s List</vt:lpstr>
      <vt:lpstr>Ndarray</vt:lpstr>
      <vt:lpstr>Parameter &amp; Description</vt:lpstr>
      <vt:lpstr>Example 2: 2-dimentional Array.         Import numpy as np     a=np.array([10, 20, 30),(40,50,60)])     print(a)  Output:       [(10 20 30]     [40 50 60)]  Example 3: 3-dimentional Array.            Import numpy as np       a=np.array([10, 20, 30),(40,50,60), (70, 80, 90)])       print(a)  Output:         [(10 20 30]     [40 50 60]     [70 80 90)]  Example 4:  Using dtype parameter.             Import numpy as np        a = np.array([10, 20, 30], dtype = complex)        print(a)  Output- [10.+0.j 20.+0.j 30.+o.j]     </vt:lpstr>
      <vt:lpstr>Creating Arrays from Scratch</vt:lpstr>
      <vt:lpstr>Output:  create a length -10 integer array filled with zeros… [0 0 0 0 0 0 0 0 0 0]  create a 3*4 floating-point array filled with ones [[1. 1. 1. 1.] [[1. 1. 1. 1.] [[1. 1. 1. 1.]]  Example 2:  import numpy as np print(“Create an array filled with a linear sequence,\n Strating at 0, ending at 20, stepping by 3\n(this is similar to the built-in range() function)”) d = np.arrange(0, 20, 3) print(d)   print(“Create an array of five values evenly spaced between 1 and 2”) e = np.linspace(1, 2, 5) print(e)  print(“Create a 3*3 array of uniformly distributed random values between 0 ad 1”) f = np.random.random((3,3)) print(f) </vt:lpstr>
      <vt:lpstr>Output:   Create an array filled with a linear sequence  starting at 0, ending at 20, stepping by 3 (this is similar to the built-in range()function) [0  3 6 9 12 15 18]  create an array of five values evenly spaced between 1 and 2 [1.  1.25 1.5  1.75 2.  ]   Create a 3*3  array of normally distributed random values between 0 and 1 [[0.28278418 0.08887577 0.25404628] [0.36715224  0.09558635 0.614320581] [0.8010028 0.39566693 0.9381306]]     </vt:lpstr>
      <vt:lpstr>Example:  import numpy as np  print(“Create a 3*3 array of normally distributed random  values \n with mean 1 and standard deviation 2”) g = np.random.normal(1, 2, (3, 3)) print(g)  print(“Create 3*3 array of random integers in the interval [1, 10)”) h = np.random.randint(1,2, (3, 3)) print(h)  print(“Create 3*3 identity matrix:”) I = np.eye(3) print(i)  print(“Create an uninitialized array of three integers: \n The values will be whatever happens to already exist at that memory location”) j = np.empty(3) print(j)  </vt:lpstr>
      <vt:lpstr>Output:  Create a 3*3 array of normally distributed random values with mean 1 and standard deviation 2 [[3.03075879 1.09294146 -0.19074836] [-3.012742706 2.54146829 0.36040579] [-1.777802 1.20761752 2.60656471]]  Create a 3*3 array of random integers in the interval [1, 10) [[8 3 4] [5 4 3] [3 1 4]  Create a 3*3 identity matrix: [[1. 0. 0.] [0. 1. 0.] [0. 0. 1.]]  </vt:lpstr>
      <vt:lpstr>Data types       It is the classification of data items that represent a       kind of value which determines what operations can be performed on that data.        In python the numeric, non-numeric and Boolean (true/false)data are the most used data types.        NumPy supports a much greater variety of numerical types than Python does. The following table shows different scalar data types defined in NumPy.    </vt:lpstr>
      <vt:lpstr>Data Types   bool_     Boolean (true or false) stored as a byte.  Int_       Default integer type(Same as Clang; normally either int64 or int32)  intc _      Identcial to C int(normally int32 or int64)  intp_       Integer used for indexing(same as C ssize_t; normally either int32 or int64)  int8_       Byte (-128 to 127)  int16_       Integer(-32768to 32767)  int32_       Integer(-2147483648 to 2147483647)  int64 _      Integer(-9223372036854775808 to 9223372036854775807)  uint8_       Unsingned integer(0 to 255)  uint16_      Unsigned integer (0 to 65535)   </vt:lpstr>
      <vt:lpstr>unit32_                     Unsingned  integer(0 to 429496729)  unit64_                    Unsingned integer(0 to 18446744073709551615)  float_                      Shorthand for float64  float _                      Half precision float: sign bit,5 bits exponent, 10,bits mantissa  float32                   Single precision float: sign bit,8 bits exponent, 23,bits mantissa  float64                  Double precision float: sign bit,11 bits exponent, 52,bits mantissa  complex_             Shorthand for complex128  complex64           Complex number, represented by two 32-bit floats (real and  imaginary components)  complex128_       Complex number, represented by two 64-bit floats (real and imaginary components)    </vt:lpstr>
      <vt:lpstr>Array Attributes  It is the attribute which reflects information that is essential to the array itself. Generally , accessing an array through its attributes allows you to get and sometimes set intrinsic properties of the array without creating a new array.  The various array attributes of NumPy are listed below.  1.  Shape:    This array attribute returns a tuple consisting of array dimensions. It can also be used to resize the array.  Example 1:  import numpy as np a = np.array([[10,20,30], [40,50,60]]) print(a.shape)  Output:  (20,30)</vt:lpstr>
      <vt:lpstr>Example 2:  # resizes the ndarray import numpy as np a= np.array([[10, 20, 30], [40, 50 60]]) print (a)  Output:  [ [ 10  20] [30 40] [50 60]]   Example 2: NumPy also provides a reshape() function to resize an array.  Import numpy as np a = np.array ([ [10, 20, 30], [40, 50, 60]]) print(a . reshape(3,2))  Output:  [ [10 20] [30 40] [50 60]]     </vt:lpstr>
      <vt:lpstr>2 ndim: This array attribute returns the number of array dimensions.  Example 1: An Array of evenly spaced numbers.  Import numpy as np a = np.arrange(12) print (a)  Output: [0 1 2 3 4 5 6 7 8 9 10 11]  Example 2: One dimensional array.  Import numpy as np a = np.arrange(2,4,3) a.ndim  #now reshape it b = a.reshape(2,4,3) print(b)  Output:  [ [ [0 1 2] [3 4 5] [6 7 8] [9 10 11]] [ [12 13 14] [15 16 17] [18 19 20] [21 22 23] ] ] </vt:lpstr>
      <vt:lpstr>3 itemsize: The array attribute returns the length of each element of array in bytes.  Example 1: dtype of array is int8(1 byte). Import numpy as np x = np.array([1, 2, 3, 4, 5], dtype = np.int8) print (x.itemsize)  Output-1  Example 2: dtype of array is now float32(4 bytes).  Import numpy as np x = np.array([1, 2, 3, 4, 5], dtype = np.float32) print (x.itemsize)  Output-4  4. flags: The ndarray object has the following attributes. Its current values are returned by this function.  </vt:lpstr>
      <vt:lpstr>SNo   Attribute &amp; Description  1 C_CONTIGUOUS(C)  The data is in a single, C- style contiguous segment.  2  F_CONTIGUOUS(F)   The data is in a single, fortran- style contiguous segment.  3  OWNDATA(O)  The array owns the memory it uses or borrows it from another object.  4  WRITEABLE(W)  The data area can be written to. Setting this to false locks the data , making it read-only.   5 ALINGED(A)  The data and all elements are aligned appropriately for the hardware.  6 UPDATEIFCOPY(U)  The is the copy of the some other array. While this array is deallocated , the base array could be up to date with the contents of this array.  </vt:lpstr>
      <vt:lpstr> Example: The following examples shows the current values of flags.  Import numpy as np x = np.array([10, 20, 30, 40 ,50]) print (x.flags)  Output:  C__CONTIGUOUS : True F_CONTIGUOUS :True OWNDATA : True WRITEABLE : True ALIGNED : True WRITEBACKIFCOPY : False UPDATEIFCOPY : False   </vt:lpstr>
      <vt:lpstr>Array Creation Routines  A new ndarray object can be constructed by any of the following array creation routines or using a low-level ndarray constructor.  </vt:lpstr>
      <vt:lpstr>1. empty:   It creates an uninitialized array of specified shape and dtpe.  Syntax: empty(shape[,dtype, order])   Parameter           shape: int or tuple of int                                    dtype: data-type , optional                            Desired output data-type for the array, e.g numpy.int8. default is numpy.float64.                             order: {‘c’ , ‘f’}, optional, default: ‘C’   Returns              out: ndarray                           Array of uninitialized (arbitrary) data of the given shape, dtype, and order. Object                          arrays will be initialized to None.</vt:lpstr>
      <vt:lpstr>Example 1:  The following code shows an example of an empty array.                       Import numpy as np                    x = np.empty([3,2], dtype = int)                    print (x)  Output:                       [ [1 2]                    [3 4]                    [5 6] ]     Note-      The elements in array show random values as they are not initialized.  </vt:lpstr>
      <vt:lpstr>2. Eye:     It returns a 2-D array with ones on the diagonal and zeros else where.     Syntax:                  numpy.eye (N, M=None, k=0, dtype=&lt;class ‘float’&gt;, order=‘C’)[source]    Parameters:          N : int                                                         Number of rows in the output.                            M : int, optional                                                  Index of the diagonal: 0 (the default) refers to the main diagonal, a                                                   positive value refers to an upper diagonal, and a negative value to a                            lower diagonal.                           dtype: data-type, optional                           Data-type of the returned array.                           order :{‘C’, ‘F’},optional                           Whether the output should be stored in row-major (C-style) or column-                           major(Fortran-style)order in memory.  Returns              I : ndarray of shape(N,M)                          An array where all elements are equal to zero, expect for the k-th diagonal,                          whose values are equal to one.</vt:lpstr>
      <vt:lpstr>Example:           import numpy as np          a = np.eye(2, dtype=int)          print(“2 rows in the output : \n” , a)          a = np.eye(3, k=1)         print(“3 rows in the output : \n” , a)   Output:          2 rows in the output        [ [1 0]        [0 1] ]          3 rows in the output :       [ [0. 1. 0.]       [0. 0. 1.] ]</vt:lpstr>
      <vt:lpstr>3. Identity: The identity is a square array with ones on the main diagonal.         Syntax: numpy.identity(n, dtype=None)               Parameters           n:int                              Number of rows(and columns) in n x n output.                          Dtype:ndarray,optional                                 Data-type f the output.Defaults to float.       Returns              out:ndarray                              n x n with its main diagonal set to one, and all the other elements 0.    </vt:lpstr>
      <vt:lpstr>Example:    import numpy as np    a = np.identity(3, dtype=int)    print(“3 rows : \n”, a)    a = np.identity(4)    print(“4 rows :\n”, a)  Output:     3 rows :    [ [1 0 0]    [0 1 0]    [0 0 1] ]      4 rows :    [ [1. 0. 0. 0.]    [ 0. 1. 0. 0.]    [0. 0. 1. 0.]    [0. 0. 0. 1.] ] </vt:lpstr>
      <vt:lpstr>4. zeros: It returns a new array of specified size which is filled with zeros.        Syntax:  numpy.zeros(shape, dtype, order)      Parameters            shape : int or touple of ints                                                Shape of the new array, e. g.,[2 3]or 2.                                    dtype : data-type,optional                                                   The desired data-type for the array, e.g.,numpy.int8.                                                   Default is numpy.float64.                                    order :  {‘C’,’F’},optional,default:’C’                                                 Whether to store multi-dimensional data in row-major                                                 (C-style)or column –major(fortran-style)order in memory.     Returns                     out : ndarray                                              Array of zeros with the given shape,dtype and order.</vt:lpstr>
      <vt:lpstr>Example:   Array dtype property.             # default data type is float         import numpy as np         floatType = np.zeros(6)         print (“The float data type is :”, floatType)          # default data          intType = np.zeros((6,),dtype = np.int)         print (“The int data type is :”, intType)       # custom data type      customType = np.zerps9(2,2),dtype = [(‘x’, ‘i4’), (‘y’, ‘i4’)])      print(“The custom data type is :\n”, custType)  Output:     The float data type is : [0 0. 0.0. 0. 0.]    The int data type is :   [0 0 0 0 0 0]    The custom data type is ;[ [(0, 0) (0, 0)]                             [(0, 0) (0, 0)]]                      </vt:lpstr>
      <vt:lpstr>5. ones:  It returns a new array of specified size and type which filled with ones.            Syntax:  numpy.zeros(shape, dtype, order)    Parameters            shape : int or sequence of ints                                                Shape of the new array, e. g.,[2 3]or 2.                                    dtype : data-type,optional                                                   The desired data-type for the array, e.g.,numpy.int8.                                                   Default is numpy.float64.                                    order :  {‘C’,’F’},optional,default:’C’                                                 Whether to store multi-dimensional data in row-major                                                 (C-style)or column –major(fortran-style)order in memory.     Returns                     out : ndarray                                              Array of ones with the given shape,dtype and order.      </vt:lpstr>
      <vt:lpstr>Example:          import numpy as np         #array of six ones which Default dtype is float        defType = np.ones(6)        print(“The default float dType is :\n”, defType)         # Here the array of 3*3 having ones which Default dtype is int        intType = =np.ones([3,3], dtype = int)        print(“The int dType is : \n”, intType)  Output:     The default float dType is :     [1. 1. 1. 1. 1. 1.]    The int dType is :    [ [ 1 1 1]    [1 1 1]    [1 1 1] ]   </vt:lpstr>
      <vt:lpstr>6. full:  It returns a new array of specified size and type which filled with fill value.      Syntax:  numpy.full(shape, fill_value, dtype=N one, order=‘C’)     Parameters                      shape:  int or sequence of ints                                                     shape of the array,e.g.,(2 3)or2.                                        fill_value: scaler                                                  fill value.                                        Dtype: data-type optional                                                  The desired data-type for the array the default,None,means                                                   np.array(fill_value).dtype.                                        Order: {‘C’,’F’},optional                                                   Whether to store multidimensional data in C-or Fortran-                                                   contiguous (row-or column-wise)order in memory.  Returns                          out: ndarray                                               Array of fill_value with the given Shape,dtype,and order.</vt:lpstr>
      <vt:lpstr>Example:          import numpy as np    a = np.full((2,2),np.inf)    print(a)    a = np.full((2,2),11)    print(a)  Output:     [ [inf inf]     [inf inf]    [ [11 11]      [11 11] ] </vt:lpstr>
      <vt:lpstr>Array From Numerical Range  The numpy arrays can be created using some given specified ranges. Here we will understand it using some examples which is given below:  1. Arange:    It creates an array by using  the evenly spaced values over the given interval. You can also define the interval of the values contained in an array, space between them, and their type with four parameters of arange9) function. The syntax to use the function is given below:  Syntax:  numpy.arange(start, stop, step, dtype)  Parameter:    The first three parameters determine the range of the values , while the fourth specifies the type of the elements.    Start :      It is the number(integer or decimal) that defines the first value in the array.It is starting of an interval and its default value is 0.    Stop :        It represents the value at which the interval ends excluding this value.  Step:         It is the number that defines the spacing (difference) between each two consecutive values in the array and its defaults value is 1.  dtype:       It defines the data type of the elements of the numpy array. Its default value is set to None.</vt:lpstr>
      <vt:lpstr>Example:            import numpy as np           a = np.arrange(1, 11, 3, float)           print(a)            b = =np.arrange(5, 50, 5, int)           print(“The array over the given range is “,b)  Output:                      [ 1. 4. 7. 10.]                 The array over the given range is (5 10 15 20 25 30 35 40 45]</vt:lpstr>
      <vt:lpstr>2. Linspace:     It is similar to the arrange  function. However,it does not aliow us to specify the step size in the syntax. Instead of that, it only returns evenly separated values over a specified period. The system implicity calculates the step size.  Syntax:          numpy.linspace(start, stop, num, endpoint, retstep, dtype)  Parameters:  Start:         It represents the starting value of the interval.  Stop:         It represents the stopping value of the interval.  Num:         The amount of evenly spaced samples over the interval to be generated. The                   default value of num is 50.  Retstep:    This has to be a Boolean value. It represents the steps and samples between the                   consecutive numbers.  Dtype:      It represents the data type of the array items.     </vt:lpstr>
      <vt:lpstr>Example:              import numpy as np           a = np.linspace(10, 30, 5)           print(“array over the given range is :”,a)                      b = np.linspace(10, 20, 5 , endpoint = False)           print(“Array over the given range is : “,b)    Output:                  Array over the given range is : [10. 12.5 15. 17.5 20.]          Array over the given range is : [10. 12. 14. 16. 18.]</vt:lpstr>
      <vt:lpstr>3 Logspace:   It creates an by using the number that are evenly separated on a log scale. The start                             and stop endpoints of the scale are the indices(index) of the base which is usually                            ten(10).  Syntax:          numpy.linspace(start, stop, num, endpoint, base, dtype)   Parameters:  Start:         It represents the starting value of the interval in the base.   Stop:         It represents the stopping value of the interval in the base.   Num:         The amount of evenly spaced samples over the interval to be generated. The                   default value of num is 50.   Endpoint: It is a Boolean type value.It makes the value represented by stop as the last value of the interval.   Base:       It represents the base of the log space.   Dtype:      It represents the data type of the array items.        </vt:lpstr>
      <vt:lpstr>Example:           import numpy as np           a = np.logspace(10, 30, 5)           print(“array over the given range is :”,a)                      b = np.logspace(10, 20, num = 5, base = 2, endpoint = True)            print(“Array over the given range is : “,b)  Output:         Array over the given range is :       [1.00000000e+10 3.16227766e+12 1.00000000e+15 3.16227766e+17 1.00000000e+20]           Array over the given range is :     [1.02400000e+03 5.79261875e+03 3.27680000e+04 1.85363800e+05 1.04857600e+06]               </vt:lpstr>
      <vt:lpstr>Indexing &amp; Slicing  The basics of array indexing are important for analysis and manipulating the array object. NumPy offers many ways to do array indexing.          Slicing : Just like lists in python , NumPy array can be sliced.                     As arrays can be multi-dimensional, you need to specify a                     slice for each dimension of the array. Since, slicing can be                     done in the original array so that this behavior saves                      memory and time because the values in the array don’t                      have to be copied to a new location.    </vt:lpstr>
      <vt:lpstr>Example 1:          import numpy as numpy        a = np.array([1, 2, 3, 4],  [5, 6, 7, 8],  [9, 10, 11, 12] ])        # Use slicing to pull out the subarray consisting of the first 2         rows        # and column 1 and 2; since b is the following array of shape        (2,2) :         b = a(:2,  1:3)         #Slicing of an array is a view into the same data, so if we modify it         #then the changes will modify the original array.         Print(a[0, 1])         #Prince “2”        b[0, 0] = 35           #b[0, 0] is the same piece of data as a [0,1]        print(a[0, 1]          #print “55”          Output:      2      55        </vt:lpstr>
      <vt:lpstr>Example 2:                import numpy as np       #Here we will create the following rank 2 array with shape (3, 4) # [ [ 1 2 3 4] # [ 5 6 7 8] #[9 10 11 12] ]  a = np.array([1, 2, 3, 4],  [5, 6, 7, 8],  [9, 10, 11, 12] ])  #Two ways of accessing the data in the middle row of the array. #Mixing using only slices yields an array of lower rank, #while using only slice yields an array of the same rank as the  #original array:  r1 = a[1, :] r2 = a[1:2, :] print (“Row 1, Shape of row 1: \n “, r1, r1. shape) print (“Row 2, Shape of row 2: \n “, r2, r2. shape)  #we can make the same distinction  when accessing column of an #array:  c1 = a[:, 1] c2 = a[:, 1:2] print(“Column  1, Shape of column 1:\n”, c1, c1.shape) print(“Column  2, Shape of column 1:\n”, c2, c2.shape)             </vt:lpstr>
      <vt:lpstr>Output:       Row 1, Shape of Row 1:        [5 6 7 8] (4,)      Row 1, Shape of Row 2:        [5 6 7 8] ( 1,4)      Column 1, Shape of Column 1:        [2 6 10]  (3,)      Column 2, Shape of Column 2:        [2]        [6]        [10]  (3, 1)         </vt:lpstr>
      <vt:lpstr>Indexing:  It refers the place where the items of an array are stored. The indexing of an array stars from zero-based index.                                It always returns a copy of the data where as slicing only presents a view.  1. Integer Array Indexing              2.  Boolean Array Indexing  1. Integer array indexing: In this method, where you index into numpy arrays using slicing, the                                          resulting array view will always be a subarray of the original array.                                          It contrast, integer array indexing allows you to construct arbitrary arrays                                                using the data from another array. Example:             import numpy as np     a = np.array([1, 2], [3, 4] [5, 6]     #Example of integer array indexing:     #The returned array having the shape is 3 :     print(a[0, 0],a[1,1] ,a[2,0])     #the above example of integer array indexing is equivalent to this:    print(np.array([a[0, 0], a[1, 1], a[2, 0] ])     When using integer array indexing,you can reuse the same    #element from the source array:    print(a[0, 0], [1, 1] ])    #Equivalent to the previous, the integer array indexing example is:    print(np.array([a[0, 1], a[o, 1] ]))  Output; [1 4 5]         [1 4 5]         [2 2] [2 2] </vt:lpstr>
      <vt:lpstr>One useful trick with integer array indexing is selecting or mutating one element from each other of a matrix as given below:  Example:             import numpy as np       #Create a new array from which we will select elements:     a = np.array([1, 2, 3], [4, 5, 6], [7, 8, 9], [10, 11, 12]] ])     print (“Array a is :\n, a)         #Here we are creating an array having indices is:    b = np.array(a[np.arange(3), b])        #Mutating one element from each row of array “a” using the indices #in b    a[np.arange(3), b] += 10    print(a)     Output:    Array a is :    [ [1 2 3]    [4 5 6]    [ 7 8 9]    [10 11 12] ]    [ [2 6 7 ]    [ [ 1 12 3]    [ 4 5 16]    [17 8 9]    [10 11 12] ]   </vt:lpstr>
      <vt:lpstr>2. Boolean array indexing:  The Boolean array indexing lets you pick out arbitrary elements of an array.                                                                 Since,this type of indexing is used to select the elements of an array that                                                                  satisfy some condition.Let us seen an example of Boolean indexing:  Example:      import numpy as np            a = np.array([ [1, 20], [0, 40], [2, 60] ])      #Here we are finding the elements of “a” that are bigger than 2:      #It returns a numpy array of Booleans having same shape as “a”      #where each slot of bid tells that whether the element of “a &gt; 2” :      bid = (a&gt; 2)      print(bid0         #We are using Boolean array indexing to construct a rank 1 array      #consisting of the elements of a corresponding to the true values      #of bid      Print(a[bid])     #It print “[20 40 60]”           #We can do the above in a single concise statement as:     printa[a &gt;2])    Output:    [ [False True]    [False true]    [False True]    [20 40 60]    [20 40 60]             </vt:lpstr>
      <vt:lpstr>Example:  Python program to demonstrate indexing in numpy.      Import numpy as np     #An example array:    a = np.array([ [1, 2, 3, 4],[4 ,5, 6, 7], [6,7 ,8 ,9], [5, 5, 5, 5] ])    print(“Your array is : \”,a)    #slicing of array    temp = a[:2, ::2]    print (“Array with first 2 rows and alternate column (0 and 2):\n”,temp)     #Integer array indexing example    temp = a[ [0, 1, 3], [3, 2, 1, 0] ]    print [“Element at indices (0,3), (1,2),(2,1),(3,0)’, is :\n’, temp)        #Boolean array indexing example are here    b= =a &gt; 0   #”b” is a Boolean array    temp = a[b]    print (“nElememt grater than 0 is :\n”, temp)            </vt:lpstr>
      <vt:lpstr>Output:</vt:lpstr>
      <vt:lpstr>Array Math  The basic mathematical function operate element wise on arrays, and are available both as operator overloads and as function in the numpy module:  Example:    import numpy as np    x = np.array([ [1,2],[3,4] ], dtype=int)    y = np.array([ [5,6],[7,8] ], dtype=int)    #Element Sum of array which also produce the array   print(‘ Sum of x and y are : \n’, x + y)   print(‘ sum of x and y by using add(x, y) is: \n’, np.add(x, y)    #Elementwise difference; both produce the array   print(‘Substraction of x and y are :\n ‘, x – y)   print(‘ Substration of x and y by using substract(x, y) is: \n’, np.substract(x, y)    #Elementwise produce; both produce the array   print(‘Multiply of x and y are :\n ‘, x * y)   print(‘Multiply of x and y by using multiply(x, y) is: \n’, np.multiply(x, y)    #Elementwise division; both produce the array   print(‘Division of x and y are :\n ‘, x \ y)   print(‘Division of x and y by using divide(x, y) is: \n’, np.divide(x, y)    #Elementwise square root; both produce the array   print(‘Square root of x and y using sqrt(x) is: \n’, np.sqrt(x))                  </vt:lpstr>
      <vt:lpstr>Output:          Sum of x and y are :     [ [6 8]       [10 12] ]      Sum of x and y by using add(x,y)is:      [ [6 8]       [10 12] ]      Substraction of x and y are :      [ [-4 -4]      [-4 -4] ]     Multiply of x and y are :      [ [5 12]      [21 32] ]     Multiply of x and y by using multiply(x,y)is:      [ [5 12]      [21 32] ]     Division of x and y are :      [ [0.2        0.333333330]      [0.42857143 0.5       ] ]     Square root of x and y by using sqrt(x) is :     [ [1.       1.41421356]       [1.73205081 2.      ] ]       </vt:lpstr>
      <vt:lpstr>Numpy provides many useful functions for performing computations on arrays in which sum is the most useful which is given below:    Example:         import numpy as np      x = np.array([ [1,2],[3,4] ])      # Here we compute the sum of all elements      print(np.sum(x))      #It print “10” as output      # Here we compute sum of each column;      print(np.sum(x, axis=0))   #It gives “[4,6]” as output      # Here we are compute sum of each row;      print (np.sum(x, axis=1))  #It prints “[3 7]” as output   Output:         10      [4 6]      [3 7] </vt:lpstr>
      <vt:lpstr>Apart from computing mathematical functions using arrays, we frequently need to re- shape or otherwise manipulate data in arrays. The simplest example of this type of operation is transposing a matrix. For transposing a matrix we simply use the T attribute of an array object. Here we see the example:  Example 1:   Program to find the transpose of a matrix.              Import numpy as np      ax =np.array([ [1,2], [3,4] ])      print(“The Matrix ax is :\n’, ax)      print(“The Transpose of matrix as is ; \n”, ax.T)            #Taking the transpose of rank 1 matrix does nothing:      bx =np.array([ [1,2,3,4])      print(“The Matrix ax is :\n’, bx)      print(“The Transpose of matrix as is ; \n”, bx.T)  Output:     The matrix ax is :    [ [1 2]      [3 4]    The Transpose of matrix ax is :    [ [1 3]      [2 4]    The Transpose of matrix bx is :     [1 2 3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NumPy</dc:title>
  <dc:creator>Tannya Mall</dc:creator>
  <cp:lastModifiedBy>Tannya Mall</cp:lastModifiedBy>
  <cp:revision>166</cp:revision>
  <dcterms:created xsi:type="dcterms:W3CDTF">2020-03-28T10:12:29Z</dcterms:created>
  <dcterms:modified xsi:type="dcterms:W3CDTF">2020-03-31T07:32:55Z</dcterms:modified>
</cp:coreProperties>
</file>